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0"/>
  </p:notesMasterIdLst>
  <p:sldIdLst>
    <p:sldId id="256" r:id="rId2"/>
    <p:sldId id="257" r:id="rId3"/>
    <p:sldId id="258" r:id="rId4"/>
    <p:sldId id="316" r:id="rId5"/>
    <p:sldId id="259" r:id="rId6"/>
    <p:sldId id="261" r:id="rId7"/>
    <p:sldId id="262" r:id="rId8"/>
    <p:sldId id="263" r:id="rId9"/>
    <p:sldId id="265" r:id="rId10"/>
    <p:sldId id="267" r:id="rId11"/>
    <p:sldId id="268" r:id="rId12"/>
    <p:sldId id="269" r:id="rId13"/>
    <p:sldId id="270" r:id="rId14"/>
    <p:sldId id="271" r:id="rId15"/>
    <p:sldId id="272" r:id="rId16"/>
    <p:sldId id="281" r:id="rId17"/>
    <p:sldId id="273" r:id="rId18"/>
    <p:sldId id="282" r:id="rId19"/>
    <p:sldId id="274" r:id="rId20"/>
    <p:sldId id="275" r:id="rId21"/>
    <p:sldId id="288" r:id="rId22"/>
    <p:sldId id="290" r:id="rId23"/>
    <p:sldId id="291" r:id="rId24"/>
    <p:sldId id="293" r:id="rId25"/>
    <p:sldId id="294" r:id="rId26"/>
    <p:sldId id="283" r:id="rId27"/>
    <p:sldId id="289" r:id="rId28"/>
    <p:sldId id="295" r:id="rId29"/>
    <p:sldId id="296" r:id="rId30"/>
    <p:sldId id="292" r:id="rId31"/>
    <p:sldId id="297" r:id="rId32"/>
    <p:sldId id="298" r:id="rId33"/>
    <p:sldId id="284" r:id="rId34"/>
    <p:sldId id="299" r:id="rId35"/>
    <p:sldId id="300" r:id="rId36"/>
    <p:sldId id="285" r:id="rId37"/>
    <p:sldId id="286" r:id="rId38"/>
    <p:sldId id="301" r:id="rId39"/>
    <p:sldId id="287" r:id="rId40"/>
    <p:sldId id="302" r:id="rId41"/>
    <p:sldId id="303" r:id="rId42"/>
    <p:sldId id="304" r:id="rId43"/>
    <p:sldId id="305" r:id="rId44"/>
    <p:sldId id="306" r:id="rId45"/>
    <p:sldId id="307" r:id="rId46"/>
    <p:sldId id="308" r:id="rId47"/>
    <p:sldId id="309" r:id="rId48"/>
    <p:sldId id="310" r:id="rId49"/>
    <p:sldId id="313" r:id="rId50"/>
    <p:sldId id="311" r:id="rId51"/>
    <p:sldId id="312" r:id="rId52"/>
    <p:sldId id="314" r:id="rId53"/>
    <p:sldId id="315" r:id="rId54"/>
    <p:sldId id="317" r:id="rId55"/>
    <p:sldId id="318" r:id="rId56"/>
    <p:sldId id="319" r:id="rId57"/>
    <p:sldId id="320" r:id="rId58"/>
    <p:sldId id="321" r:id="rId59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867"/>
    <p:restoredTop sz="94726"/>
  </p:normalViewPr>
  <p:slideViewPr>
    <p:cSldViewPr snapToGrid="0">
      <p:cViewPr>
        <p:scale>
          <a:sx n="80" d="100"/>
          <a:sy n="80" d="100"/>
        </p:scale>
        <p:origin x="296" y="9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46DD8F-6FF1-B542-8824-FD79196DCA5D}" type="datetimeFigureOut">
              <a:t>2025/7/3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FCE9A0-57BA-4441-A66C-E03182539D06}" type="slidenum"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42233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FCE9A0-57BA-4441-A66C-E03182539D06}" type="slidenum"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602117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85D592B-81E0-A347-EF60-1E7DA3CF90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7EE9D650-A328-DDD3-4069-DE7D07FB8D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B4E9861-F0B0-14AC-A3BC-01F6B76802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4F854-8DF0-6E49-8AE3-6DC3A0FAC71E}" type="datetimeFigureOut">
              <a:rPr kumimoji="1" lang="ja-JP" altLang="en-US" smtClean="0"/>
              <a:t>2025/7/3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0FC7D2C-018F-4579-A199-A47B783C67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F356121-746A-748B-7E4E-296836CA9A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ABC39-520B-664C-B73B-E9438494F8D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2206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668B607-7D2B-5625-F9A7-98A4EE0DD4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85F031C7-467F-A46A-1E0E-34BC2597EA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9AFE365-651F-54D5-F4D1-134B3EE9F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4F854-8DF0-6E49-8AE3-6DC3A0FAC71E}" type="datetimeFigureOut">
              <a:rPr kumimoji="1" lang="ja-JP" altLang="en-US" smtClean="0"/>
              <a:t>2025/7/3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BD19EA5-22BA-602A-98FC-714485BB92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4F1A299-FC1F-5F24-66B9-B11463CA71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ABC39-520B-664C-B73B-E9438494F8D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747600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2F180C62-6CFB-EED6-7DA7-E078BC493EB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D98B37E-2332-90C7-2088-081669C3F4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E077C78-9FC0-3912-87FF-046BE9A2BC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4F854-8DF0-6E49-8AE3-6DC3A0FAC71E}" type="datetimeFigureOut">
              <a:rPr kumimoji="1" lang="ja-JP" altLang="en-US" smtClean="0"/>
              <a:t>2025/7/3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BC6C297-031A-1B80-5AF7-87D582C4C9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67ECF08-9223-0FA7-2576-681369B1E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ABC39-520B-664C-B73B-E9438494F8D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61964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47FB707-7B9F-E106-8446-4E140F2939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2DA0DC3-DE9E-601E-52AC-2D08C6905F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3967DC5-938C-13F8-8D7D-F99687A022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4F854-8DF0-6E49-8AE3-6DC3A0FAC71E}" type="datetimeFigureOut">
              <a:rPr kumimoji="1" lang="ja-JP" altLang="en-US" smtClean="0"/>
              <a:t>2025/7/3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1CFEB11-7916-AD96-5463-AB37CC8C7D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98E8555-C3E3-1195-1EB1-7067CCFD7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ABC39-520B-664C-B73B-E9438494F8D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6848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820F5FE-874E-148C-8F27-ED0A963B37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BF6469F-647E-36BC-A3D2-AD751647F0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B20C853-62F9-8592-DD7E-E5D3308CF7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4F854-8DF0-6E49-8AE3-6DC3A0FAC71E}" type="datetimeFigureOut">
              <a:rPr kumimoji="1" lang="ja-JP" altLang="en-US" smtClean="0"/>
              <a:t>2025/7/3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9B9EDAB-2C33-3B98-0FDF-5099D37199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3067063-AF1D-A3EE-7B43-1F181C2FEC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ABC39-520B-664C-B73B-E9438494F8D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35715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9E2ADA7-6163-4714-10B1-EBEE70591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EBE4200-D02D-FCC6-E110-88CC7EB3BC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95881474-F13F-3352-A20C-024B9BF787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E9DC247-14BC-6457-254C-24B7C1F8A6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4F854-8DF0-6E49-8AE3-6DC3A0FAC71E}" type="datetimeFigureOut">
              <a:rPr kumimoji="1" lang="ja-JP" altLang="en-US" smtClean="0"/>
              <a:t>2025/7/3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BEBDD53-D86E-C0DD-85B5-FC7EFB215B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1E68B98-22AF-BEA3-72F2-7ABC702B0D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ABC39-520B-664C-B73B-E9438494F8D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31060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C6D743-9BCB-5485-662C-944B0D0084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4EF69C8-D692-7906-09BC-363696FB0E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038D3505-2994-F5B1-1B9C-C03B216741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40AFB59-CD11-F992-AF06-CB37BD7C3B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06371915-0EC5-43DB-7FA7-C56387A52D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9502BB5D-2E69-D0F0-CC1A-75ABAE99B3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4F854-8DF0-6E49-8AE3-6DC3A0FAC71E}" type="datetimeFigureOut">
              <a:rPr kumimoji="1" lang="ja-JP" altLang="en-US" smtClean="0"/>
              <a:t>2025/7/3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25BCE6AF-BDC6-24FA-76FA-F203E8471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F0A070FA-E5A4-188F-712F-8610BA604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ABC39-520B-664C-B73B-E9438494F8D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3084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D376EFB-F102-4D47-7AF6-0BC3C941E8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D95749E7-9111-AFC2-5E41-EB6B8B0131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4F854-8DF0-6E49-8AE3-6DC3A0FAC71E}" type="datetimeFigureOut">
              <a:rPr kumimoji="1" lang="ja-JP" altLang="en-US" smtClean="0"/>
              <a:t>2025/7/3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E9DC8C6F-2B54-CE20-5692-118E047F5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AA6ADFA7-41A1-0C19-5932-B47285B13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ABC39-520B-664C-B73B-E9438494F8D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475489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3CFB264-2461-CD4D-29CC-0E46C27297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4F854-8DF0-6E49-8AE3-6DC3A0FAC71E}" type="datetimeFigureOut">
              <a:rPr kumimoji="1" lang="ja-JP" altLang="en-US" smtClean="0"/>
              <a:t>2025/7/3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CA929898-CA96-560D-517F-9DDF09292F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D1AEF08-E579-3472-39DF-2B82C7C229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ABC39-520B-664C-B73B-E9438494F8D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7637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2371988-EA85-702B-BCAA-55259B4D23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D8D4EF5-5592-4DE1-6568-D3565C82C7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F702354-D87A-2E24-5301-7303CBBB73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B3C1E080-235A-12B5-198E-AC9DB4EE6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4F854-8DF0-6E49-8AE3-6DC3A0FAC71E}" type="datetimeFigureOut">
              <a:rPr kumimoji="1" lang="ja-JP" altLang="en-US" smtClean="0"/>
              <a:t>2025/7/3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1FD10DA-A172-E408-26CB-9D2F3C145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E3B8F5A-4E82-D2B2-B893-ACA53D66A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ABC39-520B-664C-B73B-E9438494F8D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00380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F690E58-CF62-5CB1-46F9-B390D8A454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CC0AF2DF-D4BD-EB4C-2BC8-4EC1DE2EB2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AA686E23-4D8B-8423-97D0-6CAA084E13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B11FF7B5-351C-E5EA-87D4-BFD9078AF3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4F854-8DF0-6E49-8AE3-6DC3A0FAC71E}" type="datetimeFigureOut">
              <a:rPr kumimoji="1" lang="ja-JP" altLang="en-US" smtClean="0"/>
              <a:t>2025/7/3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913BF427-E8FC-58C2-4627-16BE65F34C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7B21A9B9-A2EF-341D-22EE-3B38284F4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ABC39-520B-664C-B73B-E9438494F8D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35241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ACAF851-8D3F-89C0-7F50-27D2B9E7A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31EED7AF-A1AE-C808-5745-A98763D90C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94AB81C-B566-7AF6-D774-79BDEDD99F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8D4F854-8DF0-6E49-8AE3-6DC3A0FAC71E}" type="datetimeFigureOut">
              <a:rPr kumimoji="1" lang="ja-JP" altLang="en-US" smtClean="0"/>
              <a:t>2025/7/3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31D3121-B7AB-CFED-A8E1-DCDABA68F9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0B01D1F-6413-F278-1FF6-6B254518AF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A0ABC39-520B-664C-B73B-E9438494F8D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83326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E24FD80-732E-6AB1-3A97-48323404E63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b="1"/>
              <a:t>医療情報学会春季大会チュートリアル</a:t>
            </a:r>
            <a:r>
              <a:rPr lang="en-US" altLang="ja-JP" b="1" dirty="0"/>
              <a:t>4</a:t>
            </a:r>
            <a:endParaRPr kumimoji="1" lang="ja-JP" altLang="en-US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26991F3C-7D30-196B-8ACC-CDA25A941A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2748658"/>
          </a:xfrm>
        </p:spPr>
        <p:txBody>
          <a:bodyPr>
            <a:normAutofit/>
          </a:bodyPr>
          <a:lstStyle/>
          <a:p>
            <a:r>
              <a:rPr lang="ja-JP" altLang="en-US"/>
              <a:t>　</a:t>
            </a:r>
            <a:r>
              <a:rPr lang="ja-JP" altLang="en-US" b="1"/>
              <a:t>日時：</a:t>
            </a:r>
            <a:r>
              <a:rPr lang="en-US" altLang="ja-JP" b="1" dirty="0"/>
              <a:t>2025</a:t>
            </a:r>
            <a:r>
              <a:rPr lang="ja-JP" altLang="en-US" b="1"/>
              <a:t>年</a:t>
            </a:r>
            <a:r>
              <a:rPr lang="en-US" altLang="ja-JP" b="1" dirty="0"/>
              <a:t>7</a:t>
            </a:r>
            <a:r>
              <a:rPr lang="ja-JP" altLang="en-US" b="1"/>
              <a:t>月</a:t>
            </a:r>
            <a:r>
              <a:rPr lang="en-US" altLang="ja-JP" b="1" dirty="0"/>
              <a:t>3</a:t>
            </a:r>
            <a:r>
              <a:rPr lang="ja-JP" altLang="en-US" b="1"/>
              <a:t>日　</a:t>
            </a:r>
            <a:r>
              <a:rPr lang="en-US" altLang="ja-JP" b="1" dirty="0"/>
              <a:t>13</a:t>
            </a:r>
            <a:r>
              <a:rPr lang="ja-JP" altLang="en-US" b="1"/>
              <a:t>時</a:t>
            </a:r>
            <a:r>
              <a:rPr lang="en-US" altLang="ja-JP" b="1" dirty="0"/>
              <a:t>45</a:t>
            </a:r>
            <a:r>
              <a:rPr lang="ja-JP" altLang="en-US" b="1"/>
              <a:t>分～</a:t>
            </a:r>
            <a:r>
              <a:rPr lang="en-US" altLang="ja-JP" b="1" dirty="0"/>
              <a:t>15</a:t>
            </a:r>
            <a:r>
              <a:rPr lang="ja-JP" altLang="en-US" b="1"/>
              <a:t>時</a:t>
            </a:r>
            <a:r>
              <a:rPr lang="en-US" altLang="ja-JP" b="1" dirty="0"/>
              <a:t>45</a:t>
            </a:r>
            <a:r>
              <a:rPr lang="ja-JP" altLang="en-US" b="1"/>
              <a:t>分</a:t>
            </a:r>
            <a:endParaRPr lang="en-US" altLang="ja-JP" b="1" dirty="0"/>
          </a:p>
          <a:p>
            <a:r>
              <a:rPr lang="ja-JP" altLang="en-US" b="1"/>
              <a:t>　　第</a:t>
            </a:r>
            <a:r>
              <a:rPr lang="en-US" altLang="ja-JP" b="1" dirty="0"/>
              <a:t>3</a:t>
            </a:r>
            <a:r>
              <a:rPr lang="ja-JP" altLang="en-US" b="1"/>
              <a:t>会場（仙台国際センター展示棟</a:t>
            </a:r>
            <a:r>
              <a:rPr lang="en-US" altLang="ja-JP" b="1" dirty="0"/>
              <a:t>1</a:t>
            </a:r>
            <a:r>
              <a:rPr lang="en" altLang="ja-JP" b="1" dirty="0"/>
              <a:t>F </a:t>
            </a:r>
            <a:r>
              <a:rPr lang="ja-JP" altLang="en-US" b="1"/>
              <a:t>展示室</a:t>
            </a:r>
            <a:r>
              <a:rPr lang="en" altLang="ja-JP" b="1" dirty="0"/>
              <a:t> 1-A</a:t>
            </a:r>
            <a:r>
              <a:rPr lang="ja-JP" altLang="en-US" b="1"/>
              <a:t>）</a:t>
            </a:r>
            <a:endParaRPr lang="ja-JP" altLang="en-US"/>
          </a:p>
          <a:p>
            <a:r>
              <a:rPr lang="ja-JP" altLang="en-US"/>
              <a:t>　　</a:t>
            </a:r>
            <a:r>
              <a:rPr lang="ja-JP" altLang="en-US" b="1"/>
              <a:t>主催：</a:t>
            </a:r>
            <a:r>
              <a:rPr lang="en" altLang="ja-JP" b="1" dirty="0"/>
              <a:t>JAMI </a:t>
            </a:r>
            <a:r>
              <a:rPr lang="en" altLang="ja-JP" b="1" dirty="0" err="1"/>
              <a:t>NeXEHRS</a:t>
            </a:r>
            <a:r>
              <a:rPr lang="ja-JP" altLang="en-US" b="1"/>
              <a:t>研究会</a:t>
            </a:r>
            <a:endParaRPr lang="ja-JP" altLang="en-US"/>
          </a:p>
          <a:p>
            <a:r>
              <a:rPr kumimoji="1" lang="ja-JP" altLang="en-US" b="1"/>
              <a:t>オーガナイザ　大江和彦</a:t>
            </a:r>
            <a:endParaRPr kumimoji="1" lang="en-US" altLang="ja-JP" b="1" dirty="0"/>
          </a:p>
          <a:p>
            <a:r>
              <a:rPr kumimoji="1" lang="ja-JP" altLang="en-US"/>
              <a:t>（</a:t>
            </a:r>
            <a:r>
              <a:rPr lang="en" altLang="ja-JP" b="1" dirty="0"/>
              <a:t> </a:t>
            </a:r>
            <a:r>
              <a:rPr lang="en" altLang="ja-JP" b="1" dirty="0" err="1"/>
              <a:t>NeXEHRS</a:t>
            </a:r>
            <a:r>
              <a:rPr lang="ja-JP" altLang="en-US" b="1"/>
              <a:t>研究会・順天堂大学・東京大学</a:t>
            </a:r>
            <a:r>
              <a:rPr kumimoji="1" lang="ja-JP" altLang="en-US"/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22849842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37B5D9-1D42-38C1-C1D0-1CB10E3928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CB806F7-0C53-310E-E01B-4F9B538568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9157"/>
          </a:xfrm>
        </p:spPr>
        <p:txBody>
          <a:bodyPr>
            <a:normAutofit fontScale="90000"/>
          </a:bodyPr>
          <a:lstStyle/>
          <a:p>
            <a:r>
              <a:rPr kumimoji="1" lang="ja-JP" altLang="en-US"/>
              <a:t>サンプルデータの説明　</a:t>
            </a:r>
            <a:r>
              <a:rPr kumimoji="1" lang="en-US" altLang="ja-JP" dirty="0"/>
              <a:t>Observation</a:t>
            </a:r>
            <a:r>
              <a:rPr lang="ja-JP" altLang="en-US"/>
              <a:t>リソース</a:t>
            </a:r>
            <a:endParaRPr kumimoji="1" lang="ja-JP" altLang="en-US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E3190CDE-DAC3-C67B-9A65-F53797B00501}"/>
              </a:ext>
            </a:extLst>
          </p:cNvPr>
          <p:cNvSpPr txBox="1"/>
          <p:nvPr/>
        </p:nvSpPr>
        <p:spPr>
          <a:xfrm>
            <a:off x="1008755" y="1094282"/>
            <a:ext cx="61009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altLang="ja-JP" sz="2400" dirty="0"/>
              <a:t>Observation-Example-</a:t>
            </a:r>
            <a:r>
              <a:rPr lang="en" altLang="ja-JP" sz="2400" dirty="0" err="1"/>
              <a:t>Glucose.json</a:t>
            </a:r>
            <a:endParaRPr lang="ja-JP" altLang="en-US" sz="2400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9CE46AEB-822F-68AB-3EC5-257F3C4E5C19}"/>
              </a:ext>
            </a:extLst>
          </p:cNvPr>
          <p:cNvSpPr txBox="1"/>
          <p:nvPr/>
        </p:nvSpPr>
        <p:spPr>
          <a:xfrm>
            <a:off x="5547298" y="1466502"/>
            <a:ext cx="61009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2400"/>
              <a:t>全体構成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05DE7C22-9628-1860-F514-527B2E8DD0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053" y="2033933"/>
            <a:ext cx="7772400" cy="3869425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2095A530-D383-2CA2-03FD-5830949B55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4563" y="3097286"/>
            <a:ext cx="7049918" cy="3665095"/>
          </a:xfrm>
          <a:prstGeom prst="rect">
            <a:avLst/>
          </a:prstGeom>
          <a:ln w="2222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6403116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0362B9-F592-671D-CC22-CDB386A518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164771E-71EF-2E0A-8D3B-DB0E401536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2940" y="204751"/>
            <a:ext cx="10515600" cy="729157"/>
          </a:xfrm>
        </p:spPr>
        <p:txBody>
          <a:bodyPr/>
          <a:lstStyle/>
          <a:p>
            <a:r>
              <a:rPr lang="en" altLang="ja-JP" dirty="0"/>
              <a:t>Observation-Example-</a:t>
            </a:r>
            <a:r>
              <a:rPr lang="en" altLang="ja-JP" dirty="0" err="1"/>
              <a:t>Glucose.json</a:t>
            </a:r>
            <a:endParaRPr lang="ja-JP" altLang="en-US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BA22ABD2-5085-FD7B-241B-EB975AF1B1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037" y="1469113"/>
            <a:ext cx="11883925" cy="5239980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AAD6F88-5D41-F033-BDF3-83C85B90E383}"/>
              </a:ext>
            </a:extLst>
          </p:cNvPr>
          <p:cNvSpPr txBox="1"/>
          <p:nvPr/>
        </p:nvSpPr>
        <p:spPr>
          <a:xfrm>
            <a:off x="2211956" y="965401"/>
            <a:ext cx="66062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 err="1"/>
              <a:t>m</a:t>
            </a:r>
            <a:r>
              <a:rPr kumimoji="1" lang="en-US" altLang="ja-JP" sz="2800" dirty="0" err="1"/>
              <a:t>eta.profile</a:t>
            </a:r>
            <a:r>
              <a:rPr kumimoji="1" lang="en-US" altLang="ja-JP" sz="2800" dirty="0"/>
              <a:t>        identifier       category</a:t>
            </a:r>
            <a:endParaRPr kumimoji="1" lang="ja-JP" altLang="en-US" sz="2800"/>
          </a:p>
        </p:txBody>
      </p:sp>
    </p:spTree>
    <p:extLst>
      <p:ext uri="{BB962C8B-B14F-4D97-AF65-F5344CB8AC3E}">
        <p14:creationId xmlns:p14="http://schemas.microsoft.com/office/powerpoint/2010/main" val="25614502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1D7AF5-C5E1-8F92-1AC4-AD8FAC1A99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FBB9A93-2377-0210-A8C5-0DADDD1ACB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2940" y="204751"/>
            <a:ext cx="10515600" cy="729157"/>
          </a:xfrm>
        </p:spPr>
        <p:txBody>
          <a:bodyPr/>
          <a:lstStyle/>
          <a:p>
            <a:r>
              <a:rPr lang="en" altLang="ja-JP" dirty="0"/>
              <a:t>Observation-Example-</a:t>
            </a:r>
            <a:r>
              <a:rPr lang="en" altLang="ja-JP" dirty="0" err="1"/>
              <a:t>Glucose.json</a:t>
            </a:r>
            <a:endParaRPr lang="ja-JP" altLang="en-US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7CA93A17-915A-E2B0-4657-9F91581BF3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57" y="2004318"/>
            <a:ext cx="12027085" cy="4346150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723EFFE9-96C5-0E75-A0D6-842C5205975A}"/>
              </a:ext>
            </a:extLst>
          </p:cNvPr>
          <p:cNvSpPr txBox="1"/>
          <p:nvPr/>
        </p:nvSpPr>
        <p:spPr>
          <a:xfrm>
            <a:off x="712940" y="1207503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/>
              <a:t>検査項目コード表現</a:t>
            </a:r>
          </a:p>
        </p:txBody>
      </p:sp>
    </p:spTree>
    <p:extLst>
      <p:ext uri="{BB962C8B-B14F-4D97-AF65-F5344CB8AC3E}">
        <p14:creationId xmlns:p14="http://schemas.microsoft.com/office/powerpoint/2010/main" val="12228817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9168C2-FF10-19CF-D136-B135545A5E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52071BE-C1DD-DA55-728A-75D51CC499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2940" y="204751"/>
            <a:ext cx="10515600" cy="729157"/>
          </a:xfrm>
        </p:spPr>
        <p:txBody>
          <a:bodyPr/>
          <a:lstStyle/>
          <a:p>
            <a:r>
              <a:rPr lang="en" altLang="ja-JP" dirty="0"/>
              <a:t>Observation-Example-</a:t>
            </a:r>
            <a:r>
              <a:rPr lang="en" altLang="ja-JP" dirty="0" err="1"/>
              <a:t>Glucose.json</a:t>
            </a:r>
            <a:endParaRPr lang="ja-JP" altLang="en-US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BAD8FB5F-3CC4-A272-D790-CF292A3150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940" y="1080351"/>
            <a:ext cx="9797321" cy="5572898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28E8863-C631-1A14-85D9-17DE6B734599}"/>
              </a:ext>
            </a:extLst>
          </p:cNvPr>
          <p:cNvSpPr txBox="1"/>
          <p:nvPr/>
        </p:nvSpPr>
        <p:spPr>
          <a:xfrm>
            <a:off x="5611600" y="1214204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>
                <a:solidFill>
                  <a:schemeClr val="bg1"/>
                </a:solidFill>
              </a:rPr>
              <a:t>対象患者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DB2F378-C436-B8B5-EE72-4E0AFF10D6A3}"/>
              </a:ext>
            </a:extLst>
          </p:cNvPr>
          <p:cNvSpPr txBox="1"/>
          <p:nvPr/>
        </p:nvSpPr>
        <p:spPr>
          <a:xfrm>
            <a:off x="8522190" y="190625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>
                <a:solidFill>
                  <a:schemeClr val="bg1"/>
                </a:solidFill>
              </a:rPr>
              <a:t>実施日時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6B9BD8C5-40C3-50F0-2AE7-00FF06FF55B1}"/>
              </a:ext>
            </a:extLst>
          </p:cNvPr>
          <p:cNvSpPr txBox="1"/>
          <p:nvPr/>
        </p:nvSpPr>
        <p:spPr>
          <a:xfrm>
            <a:off x="7711711" y="231430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>
                <a:solidFill>
                  <a:schemeClr val="bg1"/>
                </a:solidFill>
              </a:rPr>
              <a:t>報告日時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2C7FEF45-73E2-E613-72BB-3245009C2F26}"/>
              </a:ext>
            </a:extLst>
          </p:cNvPr>
          <p:cNvSpPr txBox="1"/>
          <p:nvPr/>
        </p:nvSpPr>
        <p:spPr>
          <a:xfrm>
            <a:off x="5285521" y="2606990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>
                <a:solidFill>
                  <a:schemeClr val="bg1"/>
                </a:solidFill>
              </a:rPr>
              <a:t>実施者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14C491A9-79C1-3E8D-81A5-568E9FA42D54}"/>
              </a:ext>
            </a:extLst>
          </p:cNvPr>
          <p:cNvSpPr txBox="1"/>
          <p:nvPr/>
        </p:nvSpPr>
        <p:spPr>
          <a:xfrm>
            <a:off x="4708856" y="3476556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>
                <a:solidFill>
                  <a:schemeClr val="bg1"/>
                </a:solidFill>
              </a:rPr>
              <a:t>結果値（定量値）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A2F91F1F-7E28-973D-6491-F1A2DBBAEB31}"/>
              </a:ext>
            </a:extLst>
          </p:cNvPr>
          <p:cNvSpPr txBox="1"/>
          <p:nvPr/>
        </p:nvSpPr>
        <p:spPr>
          <a:xfrm>
            <a:off x="5018781" y="538218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>
                <a:solidFill>
                  <a:schemeClr val="bg1"/>
                </a:solidFill>
              </a:rPr>
              <a:t>検体材料</a:t>
            </a:r>
          </a:p>
        </p:txBody>
      </p:sp>
    </p:spTree>
    <p:extLst>
      <p:ext uri="{BB962C8B-B14F-4D97-AF65-F5344CB8AC3E}">
        <p14:creationId xmlns:p14="http://schemas.microsoft.com/office/powerpoint/2010/main" val="27779444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51B9DF-D929-B95D-FDE3-62114901DE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946E689-E9C0-E8D1-BCD8-4AE6DD74B4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2940" y="204751"/>
            <a:ext cx="10515600" cy="729157"/>
          </a:xfrm>
        </p:spPr>
        <p:txBody>
          <a:bodyPr/>
          <a:lstStyle/>
          <a:p>
            <a:r>
              <a:rPr lang="en" altLang="ja-JP" dirty="0"/>
              <a:t>Observation-Example-</a:t>
            </a:r>
            <a:r>
              <a:rPr lang="en" altLang="ja-JP" dirty="0" err="1"/>
              <a:t>Glucose.json</a:t>
            </a:r>
            <a:endParaRPr lang="ja-JP" altLang="en-US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A15D5617-2A06-6545-9A12-0314DB3526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1096" y="1543986"/>
            <a:ext cx="5092165" cy="4974351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7BE5D79C-1960-2386-CCF0-E7C399E2D02B}"/>
              </a:ext>
            </a:extLst>
          </p:cNvPr>
          <p:cNvSpPr txBox="1"/>
          <p:nvPr/>
        </p:nvSpPr>
        <p:spPr>
          <a:xfrm>
            <a:off x="1542936" y="933908"/>
            <a:ext cx="5570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/>
              <a:t>検査結果の基準値（下限ー上限）</a:t>
            </a:r>
          </a:p>
        </p:txBody>
      </p:sp>
    </p:spTree>
    <p:extLst>
      <p:ext uri="{BB962C8B-B14F-4D97-AF65-F5344CB8AC3E}">
        <p14:creationId xmlns:p14="http://schemas.microsoft.com/office/powerpoint/2010/main" val="42262603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61613DC-101C-BE4B-2504-56107F320D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552" y="124333"/>
            <a:ext cx="10515600" cy="1325563"/>
          </a:xfrm>
        </p:spPr>
        <p:txBody>
          <a:bodyPr/>
          <a:lstStyle/>
          <a:p>
            <a:r>
              <a:rPr kumimoji="1" lang="en-US" altLang="ja-JP"/>
              <a:t>FHIR</a:t>
            </a:r>
            <a:r>
              <a:rPr kumimoji="1" lang="ja-JP" altLang="en-US"/>
              <a:t>サーバの活用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308BA20C-C453-B31F-3605-DF39DF0C5D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783" y="2208304"/>
            <a:ext cx="5599370" cy="4105376"/>
          </a:xfrm>
          <a:prstGeom prst="rect">
            <a:avLst/>
          </a:prstGeom>
          <a:ln>
            <a:solidFill>
              <a:schemeClr val="accent1">
                <a:shade val="15000"/>
              </a:schemeClr>
            </a:solidFill>
          </a:ln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20D7AC99-4518-312D-44CB-8952F665774D}"/>
              </a:ext>
            </a:extLst>
          </p:cNvPr>
          <p:cNvSpPr txBox="1"/>
          <p:nvPr/>
        </p:nvSpPr>
        <p:spPr>
          <a:xfrm>
            <a:off x="606552" y="1669762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2400"/>
              <a:t>https://www.hemillions.co.jp/fructos/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98B350F1-D416-BCE4-1F32-73F9E1E1C6BA}"/>
              </a:ext>
            </a:extLst>
          </p:cNvPr>
          <p:cNvSpPr txBox="1"/>
          <p:nvPr/>
        </p:nvSpPr>
        <p:spPr>
          <a:xfrm>
            <a:off x="6475323" y="1254264"/>
            <a:ext cx="536733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/>
              <a:t>このチュートリアルでは、国内で無償提供されている</a:t>
            </a:r>
            <a:r>
              <a:rPr kumimoji="1" lang="en-US" altLang="ja-JP"/>
              <a:t>FHIR</a:t>
            </a:r>
            <a:r>
              <a:rPr kumimoji="1" lang="ja-JP" altLang="en-US"/>
              <a:t>サーバのひとつ「</a:t>
            </a:r>
            <a:r>
              <a:rPr kumimoji="1" lang="en-US" altLang="ja-JP"/>
              <a:t>FRUCtoS</a:t>
            </a:r>
            <a:r>
              <a:rPr kumimoji="1" lang="ja-JP" altLang="en-US"/>
              <a:t>」フルクトース</a:t>
            </a:r>
            <a:r>
              <a:rPr lang="ja-JP" altLang="en-US"/>
              <a:t>を使います。</a:t>
            </a:r>
            <a:endParaRPr lang="en-US" altLang="ja-JP"/>
          </a:p>
          <a:p>
            <a:endParaRPr lang="en-US" altLang="ja-JP"/>
          </a:p>
          <a:p>
            <a:r>
              <a:rPr kumimoji="1" lang="ja-JP" altLang="en-US"/>
              <a:t>無償</a:t>
            </a:r>
            <a:r>
              <a:rPr kumimoji="1" lang="en-US" altLang="ja-JP"/>
              <a:t>FHIR</a:t>
            </a:r>
            <a:r>
              <a:rPr kumimoji="1" lang="ja-JP" altLang="en-US"/>
              <a:t>サーバとしては</a:t>
            </a:r>
            <a:r>
              <a:rPr lang="en-US" altLang="ja-JP"/>
              <a:t>HAPI FHIR Server (https://hapifhir.io/) </a:t>
            </a:r>
            <a:r>
              <a:rPr lang="ja-JP" altLang="en-US"/>
              <a:t>があります。</a:t>
            </a:r>
            <a:endParaRPr lang="en-US" altLang="ja-JP"/>
          </a:p>
        </p:txBody>
      </p:sp>
      <p:pic>
        <p:nvPicPr>
          <p:cNvPr id="14" name="図 13">
            <a:extLst>
              <a:ext uri="{FF2B5EF4-FFF2-40B4-BE49-F238E27FC236}">
                <a16:creationId xmlns:a16="http://schemas.microsoft.com/office/drawing/2014/main" id="{2551943B-8EB8-2629-8DB5-2468FEAE53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4352" y="3429000"/>
            <a:ext cx="4224636" cy="1569906"/>
          </a:xfrm>
          <a:prstGeom prst="rect">
            <a:avLst/>
          </a:prstGeom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856ECD47-A1F2-5200-CF50-CAAF2AEDF4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49858" y="5188238"/>
            <a:ext cx="5892800" cy="1346200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A24F39BC-16F4-BDAC-AA68-E118844DF40B}"/>
              </a:ext>
            </a:extLst>
          </p:cNvPr>
          <p:cNvSpPr/>
          <p:nvPr/>
        </p:nvSpPr>
        <p:spPr>
          <a:xfrm>
            <a:off x="5863680" y="3389729"/>
            <a:ext cx="5978977" cy="3144709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793B8BC9-1DA0-2125-11A4-9E588AF1E098}"/>
              </a:ext>
            </a:extLst>
          </p:cNvPr>
          <p:cNvSpPr txBox="1"/>
          <p:nvPr/>
        </p:nvSpPr>
        <p:spPr>
          <a:xfrm>
            <a:off x="9250450" y="3407024"/>
            <a:ext cx="259220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ja-JP"/>
              <a:t>FRUCtoS</a:t>
            </a:r>
            <a:r>
              <a:rPr kumimoji="1" lang="ja-JP" altLang="en-US"/>
              <a:t>ドキュメント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9334543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D81145-338D-C199-2DA4-74AD620558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C55DDDF6-E8F7-25C8-13FB-55DC6AD40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4644" y="786425"/>
            <a:ext cx="12064678" cy="741680"/>
          </a:xfrm>
        </p:spPr>
        <p:txBody>
          <a:bodyPr>
            <a:noAutofit/>
          </a:bodyPr>
          <a:lstStyle/>
          <a:p>
            <a:r>
              <a:rPr lang="ja-JP" altLang="en-US" sz="3200">
                <a:latin typeface="MS PGothic" panose="020B0600070205080204" pitchFamily="34" charset="-128"/>
                <a:ea typeface="MS PGothic" panose="020B0600070205080204" pitchFamily="34" charset="-128"/>
              </a:rPr>
              <a:t>チュートリアルで使用する</a:t>
            </a:r>
            <a:r>
              <a:rPr lang="en-US" altLang="ja-JP" sz="3200">
                <a:latin typeface="MS PGothic" panose="020B0600070205080204" pitchFamily="34" charset="-128"/>
                <a:ea typeface="MS PGothic" panose="020B0600070205080204" pitchFamily="34" charset="-128"/>
              </a:rPr>
              <a:t>FHIR</a:t>
            </a:r>
            <a:r>
              <a:rPr lang="ja-JP" altLang="en-US" sz="3200">
                <a:latin typeface="MS PGothic" panose="020B0600070205080204" pitchFamily="34" charset="-128"/>
                <a:ea typeface="MS PGothic" panose="020B0600070205080204" pitchFamily="34" charset="-128"/>
              </a:rPr>
              <a:t>サーバ（</a:t>
            </a:r>
            <a:r>
              <a:rPr lang="en-US" altLang="ja-JP" sz="3200">
                <a:latin typeface="MS PGothic" panose="020B0600070205080204" pitchFamily="34" charset="-128"/>
                <a:ea typeface="MS PGothic" panose="020B0600070205080204" pitchFamily="34" charset="-128"/>
              </a:rPr>
              <a:t>FRUCtoS</a:t>
            </a:r>
            <a:r>
              <a:rPr lang="ja-JP" altLang="en-US" sz="3200">
                <a:latin typeface="MS PGothic" panose="020B0600070205080204" pitchFamily="34" charset="-128"/>
                <a:ea typeface="MS PGothic" panose="020B0600070205080204" pitchFamily="34" charset="-128"/>
              </a:rPr>
              <a:t>）へのアクセス環境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7BF1017A-4CA4-067F-279B-44CFC9D00BAA}"/>
              </a:ext>
            </a:extLst>
          </p:cNvPr>
          <p:cNvSpPr/>
          <p:nvPr/>
        </p:nvSpPr>
        <p:spPr>
          <a:xfrm>
            <a:off x="7614311" y="1665349"/>
            <a:ext cx="4197716" cy="368103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FCCF94C4-0B6B-5FEB-3293-3D53C04849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8" y="2184070"/>
            <a:ext cx="1600200" cy="787400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A42E773-CC8D-B12C-DDF5-E803A3C937C5}"/>
              </a:ext>
            </a:extLst>
          </p:cNvPr>
          <p:cNvSpPr txBox="1"/>
          <p:nvPr/>
        </p:nvSpPr>
        <p:spPr>
          <a:xfrm>
            <a:off x="7674008" y="4046485"/>
            <a:ext cx="16770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/>
              <a:t>Amazon Linux</a:t>
            </a:r>
            <a:endParaRPr kumimoji="1" lang="ja-JP" altLang="en-US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C58FA3E2-A09E-6320-8518-B23D2E320003}"/>
              </a:ext>
            </a:extLst>
          </p:cNvPr>
          <p:cNvSpPr/>
          <p:nvPr/>
        </p:nvSpPr>
        <p:spPr>
          <a:xfrm>
            <a:off x="7674008" y="2053938"/>
            <a:ext cx="4005283" cy="2294859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F257D301-4609-99F8-ABD2-1E7A17E74FC6}"/>
              </a:ext>
            </a:extLst>
          </p:cNvPr>
          <p:cNvSpPr txBox="1"/>
          <p:nvPr/>
        </p:nvSpPr>
        <p:spPr>
          <a:xfrm>
            <a:off x="7629883" y="4846146"/>
            <a:ext cx="12522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/>
              <a:t>AWS EC2 </a:t>
            </a:r>
            <a:endParaRPr kumimoji="1"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20447AC-9905-A4F3-86F2-7EC0BBD248AA}"/>
              </a:ext>
            </a:extLst>
          </p:cNvPr>
          <p:cNvSpPr txBox="1"/>
          <p:nvPr/>
        </p:nvSpPr>
        <p:spPr>
          <a:xfrm>
            <a:off x="9813263" y="2920048"/>
            <a:ext cx="18229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/>
              <a:t>docker</a:t>
            </a:r>
            <a:r>
              <a:rPr kumimoji="1" lang="ja-JP" altLang="en-US"/>
              <a:t>コンテナ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F98881C6-76EF-4716-E1D8-4FBDD03A56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2514" y="2684180"/>
            <a:ext cx="1166059" cy="574580"/>
          </a:xfrm>
          <a:prstGeom prst="rect">
            <a:avLst/>
          </a:prstGeom>
        </p:spPr>
      </p:pic>
      <p:cxnSp>
        <p:nvCxnSpPr>
          <p:cNvPr id="11" name="直線矢印コネクタ 10">
            <a:extLst>
              <a:ext uri="{FF2B5EF4-FFF2-40B4-BE49-F238E27FC236}">
                <a16:creationId xmlns:a16="http://schemas.microsoft.com/office/drawing/2014/main" id="{3CDB531C-584F-368F-AE84-07401BD34828}"/>
              </a:ext>
            </a:extLst>
          </p:cNvPr>
          <p:cNvCxnSpPr/>
          <p:nvPr/>
        </p:nvCxnSpPr>
        <p:spPr>
          <a:xfrm>
            <a:off x="8974371" y="2802461"/>
            <a:ext cx="753397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E920465E-E65A-4937-24FB-4075455EC3F0}"/>
              </a:ext>
            </a:extLst>
          </p:cNvPr>
          <p:cNvSpPr txBox="1"/>
          <p:nvPr/>
        </p:nvSpPr>
        <p:spPr>
          <a:xfrm>
            <a:off x="9894947" y="3289380"/>
            <a:ext cx="1622322" cy="646331"/>
          </a:xfrm>
          <a:prstGeom prst="rect">
            <a:avLst/>
          </a:prstGeom>
          <a:noFill/>
          <a:ln>
            <a:solidFill>
              <a:schemeClr val="accent1">
                <a:shade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/>
              <a:t>FRUCtoS</a:t>
            </a:r>
            <a:r>
              <a:rPr kumimoji="1" lang="ja-JP" altLang="en-US"/>
              <a:t>管理</a:t>
            </a:r>
            <a:r>
              <a:rPr kumimoji="1" lang="en-US" altLang="ja-JP"/>
              <a:t>Web</a:t>
            </a:r>
            <a:r>
              <a:rPr kumimoji="1" lang="ja-JP" altLang="en-US"/>
              <a:t>ツール</a:t>
            </a:r>
          </a:p>
        </p:txBody>
      </p:sp>
      <p:cxnSp>
        <p:nvCxnSpPr>
          <p:cNvPr id="14" name="直線矢印コネクタ 13">
            <a:extLst>
              <a:ext uri="{FF2B5EF4-FFF2-40B4-BE49-F238E27FC236}">
                <a16:creationId xmlns:a16="http://schemas.microsoft.com/office/drawing/2014/main" id="{7230275F-B21E-1AD5-E73B-E609ED343DFF}"/>
              </a:ext>
            </a:extLst>
          </p:cNvPr>
          <p:cNvCxnSpPr>
            <a:cxnSpLocks/>
          </p:cNvCxnSpPr>
          <p:nvPr/>
        </p:nvCxnSpPr>
        <p:spPr>
          <a:xfrm>
            <a:off x="8974371" y="3094647"/>
            <a:ext cx="779195" cy="49554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635FE50B-1740-ECA8-795B-5F23181506C1}"/>
              </a:ext>
            </a:extLst>
          </p:cNvPr>
          <p:cNvSpPr/>
          <p:nvPr/>
        </p:nvSpPr>
        <p:spPr>
          <a:xfrm>
            <a:off x="440730" y="2019297"/>
            <a:ext cx="2930907" cy="3329073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571700E2-43CF-C994-B066-42BA3CFB6C03}"/>
              </a:ext>
            </a:extLst>
          </p:cNvPr>
          <p:cNvSpPr txBox="1"/>
          <p:nvPr/>
        </p:nvSpPr>
        <p:spPr>
          <a:xfrm>
            <a:off x="889541" y="3557101"/>
            <a:ext cx="24881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/>
              <a:t>Windows PowerShell </a:t>
            </a:r>
          </a:p>
          <a:p>
            <a:r>
              <a:rPr lang="en-US" altLang="ja-JP"/>
              <a:t>MacOS Terminal</a:t>
            </a:r>
            <a:endParaRPr kumimoji="1" lang="en-US" altLang="ja-JP"/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B7FD4E1E-7704-C101-6C41-13D4433EF13F}"/>
              </a:ext>
            </a:extLst>
          </p:cNvPr>
          <p:cNvSpPr/>
          <p:nvPr/>
        </p:nvSpPr>
        <p:spPr>
          <a:xfrm>
            <a:off x="589722" y="2448513"/>
            <a:ext cx="2317554" cy="69539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3EF48479-2D56-AF74-7F2A-C48D5538A4D7}"/>
              </a:ext>
            </a:extLst>
          </p:cNvPr>
          <p:cNvSpPr txBox="1"/>
          <p:nvPr/>
        </p:nvSpPr>
        <p:spPr>
          <a:xfrm>
            <a:off x="889541" y="2612266"/>
            <a:ext cx="15712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/>
              <a:t>curl</a:t>
            </a:r>
            <a:r>
              <a:rPr lang="ja-JP" altLang="en-US"/>
              <a:t>コマンド</a:t>
            </a:r>
            <a:r>
              <a:rPr lang="en-US" altLang="ja-JP"/>
              <a:t> </a:t>
            </a:r>
            <a:endParaRPr kumimoji="1" lang="en-US" altLang="ja-JP"/>
          </a:p>
        </p:txBody>
      </p:sp>
      <p:cxnSp>
        <p:nvCxnSpPr>
          <p:cNvPr id="20" name="直線矢印コネクタ 19">
            <a:extLst>
              <a:ext uri="{FF2B5EF4-FFF2-40B4-BE49-F238E27FC236}">
                <a16:creationId xmlns:a16="http://schemas.microsoft.com/office/drawing/2014/main" id="{3AA1150F-3C73-158E-1AD3-B9977E06A34C}"/>
              </a:ext>
            </a:extLst>
          </p:cNvPr>
          <p:cNvCxnSpPr>
            <a:cxnSpLocks/>
          </p:cNvCxnSpPr>
          <p:nvPr/>
        </p:nvCxnSpPr>
        <p:spPr>
          <a:xfrm>
            <a:off x="3056268" y="2796932"/>
            <a:ext cx="4726246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2F8C999D-DEB9-9128-9AAB-84D6D4430849}"/>
              </a:ext>
            </a:extLst>
          </p:cNvPr>
          <p:cNvSpPr txBox="1"/>
          <p:nvPr/>
        </p:nvSpPr>
        <p:spPr>
          <a:xfrm>
            <a:off x="3504373" y="2314848"/>
            <a:ext cx="38331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/>
              <a:t>https://fructos-jami2025.jpfhir.jp/</a:t>
            </a:r>
            <a:endParaRPr kumimoji="1" lang="ja-JP" altLang="en-US"/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ACE309F9-A6FF-FBA1-2ED5-4BC78009107F}"/>
              </a:ext>
            </a:extLst>
          </p:cNvPr>
          <p:cNvSpPr txBox="1"/>
          <p:nvPr/>
        </p:nvSpPr>
        <p:spPr>
          <a:xfrm>
            <a:off x="6427349" y="2842457"/>
            <a:ext cx="1192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/>
              <a:t>port 8182</a:t>
            </a:r>
            <a:endParaRPr kumimoji="1" lang="ja-JP" altLang="en-US"/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9A330E23-093A-4E2B-5699-06E3919BC28E}"/>
              </a:ext>
            </a:extLst>
          </p:cNvPr>
          <p:cNvSpPr txBox="1"/>
          <p:nvPr/>
        </p:nvSpPr>
        <p:spPr>
          <a:xfrm>
            <a:off x="8560611" y="2325610"/>
            <a:ext cx="10422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/>
              <a:t>/fructos</a:t>
            </a:r>
            <a:endParaRPr kumimoji="1" lang="ja-JP" altLang="en-US"/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B1096C3D-4466-7FE0-CC41-F1B6672BC62B}"/>
              </a:ext>
            </a:extLst>
          </p:cNvPr>
          <p:cNvSpPr txBox="1"/>
          <p:nvPr/>
        </p:nvSpPr>
        <p:spPr>
          <a:xfrm>
            <a:off x="7782514" y="3462682"/>
            <a:ext cx="1798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/>
              <a:t>/fructos-admin</a:t>
            </a:r>
            <a:endParaRPr kumimoji="1" lang="ja-JP" altLang="en-US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F3AF94ED-A45B-892F-96C2-C661A72F3FA4}"/>
              </a:ext>
            </a:extLst>
          </p:cNvPr>
          <p:cNvSpPr txBox="1"/>
          <p:nvPr/>
        </p:nvSpPr>
        <p:spPr>
          <a:xfrm>
            <a:off x="889541" y="5430629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/>
              <a:t>手元のパソコン</a:t>
            </a:r>
            <a:endParaRPr kumimoji="1" lang="ja-JP" altLang="en-US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AD046F08-69DF-5358-BFFD-8ACAA725D915}"/>
              </a:ext>
            </a:extLst>
          </p:cNvPr>
          <p:cNvSpPr txBox="1"/>
          <p:nvPr/>
        </p:nvSpPr>
        <p:spPr>
          <a:xfrm>
            <a:off x="8900919" y="5413683"/>
            <a:ext cx="692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/>
              <a:t>AWS</a:t>
            </a:r>
            <a:endParaRPr kumimoji="1" lang="ja-JP" altLang="en-US"/>
          </a:p>
        </p:txBody>
      </p:sp>
      <p:cxnSp>
        <p:nvCxnSpPr>
          <p:cNvPr id="21" name="直線矢印コネクタ 20">
            <a:extLst>
              <a:ext uri="{FF2B5EF4-FFF2-40B4-BE49-F238E27FC236}">
                <a16:creationId xmlns:a16="http://schemas.microsoft.com/office/drawing/2014/main" id="{1040928C-8F00-FADD-688A-4439D2CB76D4}"/>
              </a:ext>
            </a:extLst>
          </p:cNvPr>
          <p:cNvCxnSpPr/>
          <p:nvPr/>
        </p:nvCxnSpPr>
        <p:spPr>
          <a:xfrm>
            <a:off x="3628320" y="3776586"/>
            <a:ext cx="3611301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線矢印コネクタ 21">
            <a:extLst>
              <a:ext uri="{FF2B5EF4-FFF2-40B4-BE49-F238E27FC236}">
                <a16:creationId xmlns:a16="http://schemas.microsoft.com/office/drawing/2014/main" id="{DAD9463B-23D4-3DF8-D3FF-833238F6BB85}"/>
              </a:ext>
            </a:extLst>
          </p:cNvPr>
          <p:cNvCxnSpPr>
            <a:cxnSpLocks/>
          </p:cNvCxnSpPr>
          <p:nvPr/>
        </p:nvCxnSpPr>
        <p:spPr>
          <a:xfrm flipH="1">
            <a:off x="3703166" y="5030812"/>
            <a:ext cx="3579616" cy="2911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B74FE94F-254B-E873-56E3-96E94B17E74D}"/>
              </a:ext>
            </a:extLst>
          </p:cNvPr>
          <p:cNvSpPr txBox="1"/>
          <p:nvPr/>
        </p:nvSpPr>
        <p:spPr>
          <a:xfrm>
            <a:off x="3573069" y="3382145"/>
            <a:ext cx="39869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/>
              <a:t>Rest API</a:t>
            </a:r>
            <a:r>
              <a:rPr lang="ja-JP" altLang="en-US"/>
              <a:t>  </a:t>
            </a:r>
            <a:r>
              <a:rPr lang="en-US" altLang="ja-JP"/>
              <a:t>POST/GET/PUT/DELETE</a:t>
            </a:r>
            <a:endParaRPr kumimoji="1" lang="ja-JP" altLang="en-US"/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9A6A1269-0E03-9A45-858B-1E97A3D71455}"/>
              </a:ext>
            </a:extLst>
          </p:cNvPr>
          <p:cNvSpPr txBox="1"/>
          <p:nvPr/>
        </p:nvSpPr>
        <p:spPr>
          <a:xfrm>
            <a:off x="4717115" y="4661480"/>
            <a:ext cx="1404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/>
              <a:t> </a:t>
            </a:r>
            <a:r>
              <a:rPr lang="ja-JP" altLang="en-US"/>
              <a:t>レスポンス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274494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370F9930-5926-039D-70AB-0650F9239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340" y="180565"/>
            <a:ext cx="10713720" cy="741680"/>
          </a:xfrm>
        </p:spPr>
        <p:txBody>
          <a:bodyPr>
            <a:normAutofit/>
          </a:bodyPr>
          <a:lstStyle/>
          <a:p>
            <a:r>
              <a:rPr lang="ja-JP" altLang="en-US" sz="3600">
                <a:latin typeface="MS PGothic" panose="020B0600070205080204" pitchFamily="34" charset="-128"/>
                <a:ea typeface="MS PGothic" panose="020B0600070205080204" pitchFamily="34" charset="-128"/>
              </a:rPr>
              <a:t>チュートリアルでの</a:t>
            </a:r>
            <a:r>
              <a:rPr lang="en-US" altLang="ja-JP" sz="3600">
                <a:latin typeface="MS PGothic" panose="020B0600070205080204" pitchFamily="34" charset="-128"/>
                <a:ea typeface="MS PGothic" panose="020B0600070205080204" pitchFamily="34" charset="-128"/>
              </a:rPr>
              <a:t>curl</a:t>
            </a:r>
            <a:r>
              <a:rPr lang="ja-JP" altLang="en-US" sz="3600">
                <a:latin typeface="MS PGothic" panose="020B0600070205080204" pitchFamily="34" charset="-128"/>
                <a:ea typeface="MS PGothic" panose="020B0600070205080204" pitchFamily="34" charset="-128"/>
              </a:rPr>
              <a:t>コマンド利用の基本形</a:t>
            </a: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A1BE0A47-102E-019F-62E1-D1A63B29C9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14" y="1423802"/>
            <a:ext cx="11536726" cy="1990163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2ADF88CD-434D-43D7-9ECF-C909C7F7BB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514" y="3840873"/>
            <a:ext cx="11615319" cy="1784281"/>
          </a:xfrm>
          <a:prstGeom prst="rect">
            <a:avLst/>
          </a:prstGeom>
        </p:spPr>
      </p:pic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AABE5676-7537-5E64-4D4D-852BE1CD6DD8}"/>
              </a:ext>
            </a:extLst>
          </p:cNvPr>
          <p:cNvSpPr/>
          <p:nvPr/>
        </p:nvSpPr>
        <p:spPr>
          <a:xfrm>
            <a:off x="1016696" y="4340241"/>
            <a:ext cx="10726994" cy="462117"/>
          </a:xfrm>
          <a:prstGeom prst="rect">
            <a:avLst/>
          </a:prstGeom>
          <a:noFill/>
          <a:ln w="349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1724176E-1525-38FF-EB32-984F7FAFE5FF}"/>
              </a:ext>
            </a:extLst>
          </p:cNvPr>
          <p:cNvSpPr txBox="1"/>
          <p:nvPr/>
        </p:nvSpPr>
        <p:spPr>
          <a:xfrm>
            <a:off x="1300116" y="5754105"/>
            <a:ext cx="101601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/>
              <a:t>-H"@</a:t>
            </a:r>
            <a:r>
              <a:rPr kumimoji="1" lang="ja-JP" altLang="en-US"/>
              <a:t>ファイル名</a:t>
            </a:r>
            <a:r>
              <a:rPr kumimoji="1" lang="en-US" altLang="ja-JP"/>
              <a:t>"    </a:t>
            </a:r>
            <a:r>
              <a:rPr kumimoji="1" lang="ja-JP" altLang="en-US"/>
              <a:t>：　ローカル</a:t>
            </a:r>
            <a:r>
              <a:rPr kumimoji="1" lang="en-US" altLang="ja-JP"/>
              <a:t>PC</a:t>
            </a:r>
            <a:r>
              <a:rPr kumimoji="1" lang="ja-JP" altLang="en-US"/>
              <a:t>上のファイル名のファイルを</a:t>
            </a:r>
            <a:r>
              <a:rPr kumimoji="1" lang="en-US" altLang="ja-JP"/>
              <a:t>http</a:t>
            </a:r>
            <a:r>
              <a:rPr kumimoji="1" lang="ja-JP" altLang="en-US"/>
              <a:t>アクセスのヘッダにする。</a:t>
            </a:r>
            <a:endParaRPr kumimoji="1" lang="en-US" altLang="ja-JP"/>
          </a:p>
          <a:p>
            <a:r>
              <a:rPr lang="en-US" altLang="ja-JP"/>
              <a:t>-d"@</a:t>
            </a:r>
            <a:r>
              <a:rPr lang="ja-JP" altLang="en-US"/>
              <a:t>ファイル名</a:t>
            </a:r>
            <a:r>
              <a:rPr lang="en-US" altLang="ja-JP"/>
              <a:t>"    </a:t>
            </a:r>
            <a:r>
              <a:rPr lang="ja-JP" altLang="en-US"/>
              <a:t>：　</a:t>
            </a:r>
            <a:r>
              <a:rPr lang="en-US" altLang="ja-JP"/>
              <a:t> </a:t>
            </a:r>
            <a:r>
              <a:rPr lang="ja-JP" altLang="en-US"/>
              <a:t>ローカル</a:t>
            </a:r>
            <a:r>
              <a:rPr lang="en-US" altLang="ja-JP"/>
              <a:t>PC</a:t>
            </a:r>
            <a:r>
              <a:rPr lang="ja-JP" altLang="en-US"/>
              <a:t>上のファイル名のファイルを</a:t>
            </a:r>
            <a:r>
              <a:rPr lang="en-US" altLang="ja-JP"/>
              <a:t>body</a:t>
            </a:r>
            <a:r>
              <a:rPr lang="ja-JP" altLang="en-US"/>
              <a:t>にセットして</a:t>
            </a:r>
            <a:r>
              <a:rPr lang="en-US" altLang="ja-JP"/>
              <a:t>post</a:t>
            </a:r>
            <a:r>
              <a:rPr lang="ja-JP" altLang="en-US"/>
              <a:t>する。</a:t>
            </a:r>
            <a:endParaRPr lang="en-US" altLang="ja-JP"/>
          </a:p>
          <a:p>
            <a:r>
              <a:rPr lang="en-US" altLang="ja-JP"/>
              <a:t>-d"@-" :  </a:t>
            </a:r>
            <a:r>
              <a:rPr lang="ja-JP" altLang="en-US"/>
              <a:t>標準入力のテキストを</a:t>
            </a:r>
            <a:r>
              <a:rPr lang="en-US" altLang="ja-JP"/>
              <a:t>body</a:t>
            </a:r>
            <a:r>
              <a:rPr lang="ja-JP" altLang="en-US"/>
              <a:t>にセットして</a:t>
            </a:r>
            <a:r>
              <a:rPr lang="en-US" altLang="ja-JP"/>
              <a:t>post</a:t>
            </a:r>
            <a:r>
              <a:rPr lang="ja-JP" altLang="en-US"/>
              <a:t>する。</a:t>
            </a:r>
            <a:endParaRPr kumimoji="1" lang="ja-JP" altLang="en-US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07C74B1C-16B4-6C20-CA9B-A4EE8F21B27D}"/>
              </a:ext>
            </a:extLst>
          </p:cNvPr>
          <p:cNvSpPr txBox="1"/>
          <p:nvPr/>
        </p:nvSpPr>
        <p:spPr>
          <a:xfrm>
            <a:off x="288340" y="1025682"/>
            <a:ext cx="104374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000" b="1"/>
              <a:t>変数の設定</a:t>
            </a:r>
            <a:r>
              <a:rPr lang="ja-JP" altLang="en-US"/>
              <a:t>：</a:t>
            </a:r>
            <a:r>
              <a:rPr lang="en-US" altLang="ja-JP"/>
              <a:t>MacOS</a:t>
            </a:r>
            <a:r>
              <a:rPr lang="ja-JP" altLang="en-US"/>
              <a:t>の例　　　　　</a:t>
            </a:r>
            <a:r>
              <a:rPr lang="en-US" altLang="ja-JP"/>
              <a:t>Winodws11</a:t>
            </a:r>
            <a:r>
              <a:rPr lang="ja-JP" altLang="en-US"/>
              <a:t>・</a:t>
            </a:r>
            <a:r>
              <a:rPr lang="en-US" altLang="ja-JP"/>
              <a:t>PowerShell</a:t>
            </a:r>
            <a:r>
              <a:rPr lang="ja-JP" altLang="en-US"/>
              <a:t>では変数の直前に必ず＄をつける。</a:t>
            </a:r>
            <a:endParaRPr lang="en-US" altLang="ja-JP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7A1FBDCE-EAE0-A98D-6C44-C429F2FA7B6F}"/>
              </a:ext>
            </a:extLst>
          </p:cNvPr>
          <p:cNvSpPr txBox="1"/>
          <p:nvPr/>
        </p:nvSpPr>
        <p:spPr>
          <a:xfrm>
            <a:off x="148800" y="3490392"/>
            <a:ext cx="117567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>
                <a:latin typeface="MS PGothic" panose="020B0600070205080204" pitchFamily="34" charset="-128"/>
                <a:ea typeface="MS PGothic" panose="020B0600070205080204" pitchFamily="34" charset="-128"/>
              </a:rPr>
              <a:t>curl</a:t>
            </a:r>
            <a:r>
              <a:rPr lang="ja-JP" altLang="en-US" sz="2000">
                <a:latin typeface="MS PGothic" panose="020B0600070205080204" pitchFamily="34" charset="-128"/>
                <a:ea typeface="MS PGothic" panose="020B0600070205080204" pitchFamily="34" charset="-128"/>
              </a:rPr>
              <a:t>コマンドの実行：</a:t>
            </a:r>
            <a:r>
              <a:rPr lang="en-US" altLang="ja-JP" sz="2000">
                <a:latin typeface="MS PGothic" panose="020B0600070205080204" pitchFamily="34" charset="-128"/>
                <a:ea typeface="MS PGothic" panose="020B0600070205080204" pitchFamily="34" charset="-128"/>
              </a:rPr>
              <a:t> MacOS/Windows11 </a:t>
            </a:r>
            <a:r>
              <a:rPr lang="ja-JP" altLang="en-US" sz="2000">
                <a:latin typeface="MS PGothic" panose="020B0600070205080204" pitchFamily="34" charset="-128"/>
                <a:ea typeface="MS PGothic" panose="020B0600070205080204" pitchFamily="34" charset="-128"/>
              </a:rPr>
              <a:t>共通　　注</a:t>
            </a:r>
            <a:r>
              <a:rPr lang="ja-JP" altLang="en-US" sz="2000">
                <a:latin typeface="MS PGothic" panose="020B0600070205080204" pitchFamily="34" charset="-128"/>
                <a:ea typeface="MS PGothic" panose="020B0600070205080204" pitchFamily="34" charset="-128"/>
                <a:sym typeface="Wingdings" pitchFamily="2" charset="2"/>
              </a:rPr>
              <a:t>：　｜はパイプ処理文字。改行は見やすくするために挿入</a:t>
            </a:r>
            <a:endParaRPr lang="en-US" altLang="ja-JP" sz="2000">
              <a:latin typeface="MS PGothic" panose="020B0600070205080204" pitchFamily="34" charset="-128"/>
              <a:ea typeface="MS PGothic" panose="020B0600070205080204" pitchFamily="34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8A066F4B-7EE9-84BD-139C-F85E462FF6D8}"/>
              </a:ext>
            </a:extLst>
          </p:cNvPr>
          <p:cNvSpPr txBox="1"/>
          <p:nvPr/>
        </p:nvSpPr>
        <p:spPr>
          <a:xfrm>
            <a:off x="288340" y="5754105"/>
            <a:ext cx="60940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/>
              <a:t>説明：</a:t>
            </a:r>
          </a:p>
        </p:txBody>
      </p:sp>
    </p:spTree>
    <p:extLst>
      <p:ext uri="{BB962C8B-B14F-4D97-AF65-F5344CB8AC3E}">
        <p14:creationId xmlns:p14="http://schemas.microsoft.com/office/powerpoint/2010/main" val="23577958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BCFDAC-4723-FCC5-8F40-A6688F30F9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F89BF045-B024-C129-9EFB-3AE1EF9F54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139" y="151717"/>
            <a:ext cx="10713720" cy="741680"/>
          </a:xfrm>
        </p:spPr>
        <p:txBody>
          <a:bodyPr>
            <a:normAutofit fontScale="90000"/>
          </a:bodyPr>
          <a:lstStyle/>
          <a:p>
            <a:r>
              <a:rPr lang="ja-JP" altLang="en-US" sz="2800" b="1"/>
              <a:t>チュートリアルで用意した</a:t>
            </a:r>
            <a:r>
              <a:rPr lang="en-US" altLang="ja-JP" sz="2800" b="1"/>
              <a:t>unicodeEncode </a:t>
            </a:r>
            <a:r>
              <a:rPr lang="ja-JP" altLang="en-US" sz="2800" b="1"/>
              <a:t>データ前処理プログラム</a:t>
            </a:r>
            <a:br>
              <a:rPr lang="en-US" altLang="ja-JP" sz="2800" b="1"/>
            </a:br>
            <a:r>
              <a:rPr lang="en-US" altLang="ja-JP" sz="2800" b="1"/>
              <a:t> (Windows</a:t>
            </a:r>
            <a:r>
              <a:rPr lang="ja-JP" altLang="en-US" sz="2800" b="1"/>
              <a:t>の</a:t>
            </a:r>
            <a:r>
              <a:rPr lang="en-US" altLang="ja-JP" sz="2800" b="1"/>
              <a:t>curl</a:t>
            </a:r>
            <a:r>
              <a:rPr lang="ja-JP" altLang="en-US" sz="2800" b="1"/>
              <a:t>には必要。</a:t>
            </a:r>
            <a:r>
              <a:rPr lang="en-US" altLang="ja-JP" sz="2800" b="1"/>
              <a:t>MacOS</a:t>
            </a:r>
            <a:r>
              <a:rPr lang="ja-JP" altLang="en-US" sz="2800" b="1"/>
              <a:t>の</a:t>
            </a:r>
            <a:r>
              <a:rPr lang="en-US" altLang="ja-JP" sz="2800" b="1"/>
              <a:t>curl</a:t>
            </a:r>
            <a:r>
              <a:rPr lang="ja-JP" altLang="en-US" sz="2800" b="1"/>
              <a:t>では不要（あってもよ</a:t>
            </a:r>
            <a:r>
              <a:rPr lang="ja-JP" altLang="en-US" sz="2800"/>
              <a:t>い）</a:t>
            </a:r>
            <a:r>
              <a:rPr lang="en-US" altLang="ja-JP" sz="2800"/>
              <a:t>)</a:t>
            </a:r>
            <a:endParaRPr lang="ja-JP" altLang="en-US" sz="2800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CED9FCAD-6A92-A0BF-E999-5A56B40FB8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489" y="1496774"/>
            <a:ext cx="11615319" cy="1784281"/>
          </a:xfrm>
          <a:prstGeom prst="rect">
            <a:avLst/>
          </a:prstGeom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34A1A785-5BEC-07EA-2A4E-D0362F272E80}"/>
              </a:ext>
            </a:extLst>
          </p:cNvPr>
          <p:cNvSpPr/>
          <p:nvPr/>
        </p:nvSpPr>
        <p:spPr>
          <a:xfrm>
            <a:off x="381084" y="1531186"/>
            <a:ext cx="6485317" cy="462117"/>
          </a:xfrm>
          <a:prstGeom prst="rect">
            <a:avLst/>
          </a:prstGeom>
          <a:noFill/>
          <a:ln w="349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6061A254-8BDA-A0E6-B343-544F791FF3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482" y="3976482"/>
            <a:ext cx="3313471" cy="1613703"/>
          </a:xfrm>
          <a:prstGeom prst="rect">
            <a:avLst/>
          </a:prstGeom>
        </p:spPr>
      </p:pic>
      <p:sp>
        <p:nvSpPr>
          <p:cNvPr id="7" name="右矢印 6">
            <a:extLst>
              <a:ext uri="{FF2B5EF4-FFF2-40B4-BE49-F238E27FC236}">
                <a16:creationId xmlns:a16="http://schemas.microsoft.com/office/drawing/2014/main" id="{30025348-F954-91D8-9DF1-5A73A2B41089}"/>
              </a:ext>
            </a:extLst>
          </p:cNvPr>
          <p:cNvSpPr/>
          <p:nvPr/>
        </p:nvSpPr>
        <p:spPr>
          <a:xfrm>
            <a:off x="4205090" y="4676004"/>
            <a:ext cx="1641987" cy="48178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D5B40151-D82F-4E47-9215-2330746667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1215" y="4058370"/>
            <a:ext cx="5619846" cy="1531815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3C856705-AA56-9242-7630-59D95C23A5AF}"/>
              </a:ext>
            </a:extLst>
          </p:cNvPr>
          <p:cNvSpPr txBox="1"/>
          <p:nvPr/>
        </p:nvSpPr>
        <p:spPr>
          <a:xfrm>
            <a:off x="3980927" y="4306672"/>
            <a:ext cx="2178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/>
              <a:t>unicode</a:t>
            </a:r>
            <a:r>
              <a:rPr kumimoji="1" lang="ja-JP" altLang="en-US"/>
              <a:t>エンコード</a:t>
            </a:r>
          </a:p>
        </p:txBody>
      </p:sp>
    </p:spTree>
    <p:extLst>
      <p:ext uri="{BB962C8B-B14F-4D97-AF65-F5344CB8AC3E}">
        <p14:creationId xmlns:p14="http://schemas.microsoft.com/office/powerpoint/2010/main" val="41363330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1ED185-4F89-ED9C-E92F-CFDFE44B21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3F85D555-DE3B-BD7B-4C66-9B274B566F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139" y="151717"/>
            <a:ext cx="10713720" cy="741680"/>
          </a:xfrm>
        </p:spPr>
        <p:txBody>
          <a:bodyPr>
            <a:normAutofit fontScale="90000"/>
          </a:bodyPr>
          <a:lstStyle/>
          <a:p>
            <a:r>
              <a:rPr lang="ja-JP" altLang="en-US" sz="2800" b="1"/>
              <a:t>チュートリアルで使用する表示用の後処理プログラム</a:t>
            </a:r>
            <a:br>
              <a:rPr lang="en-US" altLang="ja-JP" sz="2800" b="1"/>
            </a:br>
            <a:r>
              <a:rPr lang="en-US" altLang="ja-JP" sz="2800" b="1"/>
              <a:t> (Windows</a:t>
            </a:r>
            <a:r>
              <a:rPr lang="ja-JP" altLang="en-US" sz="2800" b="1"/>
              <a:t>の</a:t>
            </a:r>
            <a:r>
              <a:rPr lang="en-US" altLang="ja-JP" sz="2800" b="1"/>
              <a:t>curl</a:t>
            </a:r>
            <a:r>
              <a:rPr lang="ja-JP" altLang="en-US" sz="2800" b="1"/>
              <a:t>には必要。</a:t>
            </a:r>
            <a:r>
              <a:rPr lang="en-US" altLang="ja-JP" sz="2800" b="1"/>
              <a:t>MacOS</a:t>
            </a:r>
            <a:r>
              <a:rPr lang="ja-JP" altLang="en-US" sz="2800" b="1"/>
              <a:t>の</a:t>
            </a:r>
            <a:r>
              <a:rPr lang="en-US" altLang="ja-JP" sz="2800" b="1"/>
              <a:t>curl</a:t>
            </a:r>
            <a:r>
              <a:rPr lang="ja-JP" altLang="en-US" sz="2800" b="1"/>
              <a:t>では不要（あってもよ</a:t>
            </a:r>
            <a:r>
              <a:rPr lang="ja-JP" altLang="en-US" sz="2800"/>
              <a:t>い）</a:t>
            </a:r>
            <a:r>
              <a:rPr lang="en-US" altLang="ja-JP" sz="2800"/>
              <a:t>)</a:t>
            </a:r>
            <a:endParaRPr lang="ja-JP" altLang="en-US" sz="2800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F3883898-E6FB-3705-DAFB-69762078D8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689" y="1262729"/>
            <a:ext cx="11615319" cy="1784281"/>
          </a:xfrm>
          <a:prstGeom prst="rect">
            <a:avLst/>
          </a:prstGeom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8F11A538-283E-59E7-C296-EB99145A6E1F}"/>
              </a:ext>
            </a:extLst>
          </p:cNvPr>
          <p:cNvSpPr/>
          <p:nvPr/>
        </p:nvSpPr>
        <p:spPr>
          <a:xfrm>
            <a:off x="918374" y="2280367"/>
            <a:ext cx="10015097" cy="531659"/>
          </a:xfrm>
          <a:prstGeom prst="rect">
            <a:avLst/>
          </a:prstGeom>
          <a:noFill/>
          <a:ln w="349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右矢印 6">
            <a:extLst>
              <a:ext uri="{FF2B5EF4-FFF2-40B4-BE49-F238E27FC236}">
                <a16:creationId xmlns:a16="http://schemas.microsoft.com/office/drawing/2014/main" id="{D176FC0C-156F-5FC2-BEA6-41C4B5E85626}"/>
              </a:ext>
            </a:extLst>
          </p:cNvPr>
          <p:cNvSpPr/>
          <p:nvPr/>
        </p:nvSpPr>
        <p:spPr>
          <a:xfrm>
            <a:off x="4821853" y="4551898"/>
            <a:ext cx="1641987" cy="48178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62A86C8-5439-D5B6-2E89-EC1554298CAC}"/>
              </a:ext>
            </a:extLst>
          </p:cNvPr>
          <p:cNvSpPr txBox="1"/>
          <p:nvPr/>
        </p:nvSpPr>
        <p:spPr>
          <a:xfrm>
            <a:off x="4610353" y="5078995"/>
            <a:ext cx="206498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/>
              <a:t>unicode</a:t>
            </a:r>
            <a:r>
              <a:rPr lang="ja-JP" altLang="en-US"/>
              <a:t>デ</a:t>
            </a:r>
            <a:r>
              <a:rPr kumimoji="1" lang="ja-JP" altLang="en-US"/>
              <a:t>コード</a:t>
            </a:r>
            <a:endParaRPr kumimoji="1" lang="en-US" altLang="ja-JP"/>
          </a:p>
          <a:p>
            <a:r>
              <a:rPr kumimoji="1" lang="en-US" altLang="ja-JP"/>
              <a:t>(Windows)</a:t>
            </a:r>
          </a:p>
          <a:p>
            <a:r>
              <a:rPr lang="en-US" altLang="ja-JP"/>
              <a:t>--no-ensure-ascii</a:t>
            </a: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C6D8EB62-8ADD-8230-2F6B-DDA684D6BF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501" y="3611972"/>
            <a:ext cx="4292046" cy="2296318"/>
          </a:xfrm>
          <a:prstGeom prst="rect">
            <a:avLst/>
          </a:prstGeom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420B2779-6B1E-CF36-6107-DCC1C451A1A1}"/>
              </a:ext>
            </a:extLst>
          </p:cNvPr>
          <p:cNvSpPr txBox="1"/>
          <p:nvPr/>
        </p:nvSpPr>
        <p:spPr>
          <a:xfrm>
            <a:off x="4777052" y="3742019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/>
              <a:t>json</a:t>
            </a:r>
            <a:r>
              <a:rPr kumimoji="1" lang="ja-JP" altLang="en-US"/>
              <a:t>整形表示</a:t>
            </a: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46EF720E-16B9-F62B-FB50-004CAA76DD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51" y="3416342"/>
            <a:ext cx="4658908" cy="2687578"/>
          </a:xfrm>
          <a:prstGeom prst="rect">
            <a:avLst/>
          </a:prstGeom>
        </p:spPr>
      </p:pic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DDE335DA-E714-18F4-A5B8-931FA4B2D78C}"/>
              </a:ext>
            </a:extLst>
          </p:cNvPr>
          <p:cNvSpPr txBox="1"/>
          <p:nvPr/>
        </p:nvSpPr>
        <p:spPr>
          <a:xfrm>
            <a:off x="4777052" y="4183417"/>
            <a:ext cx="189829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ja-JP" b="0">
                <a:effectLst/>
                <a:latin typeface="Menlo" panose="020B0609030804020204" pitchFamily="49" charset="0"/>
              </a:rPr>
              <a:t>-m json.tool</a:t>
            </a:r>
          </a:p>
        </p:txBody>
      </p:sp>
    </p:spTree>
    <p:extLst>
      <p:ext uri="{BB962C8B-B14F-4D97-AF65-F5344CB8AC3E}">
        <p14:creationId xmlns:p14="http://schemas.microsoft.com/office/powerpoint/2010/main" val="24896960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6F2F484-5652-D94E-E32D-C43564E6EF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プログラム概要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ACE906E-CC92-199C-16C9-E680A8179B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lnSpc>
                <a:spcPct val="150000"/>
              </a:lnSpc>
              <a:spcAft>
                <a:spcPts val="600"/>
              </a:spcAft>
              <a:buNone/>
            </a:pPr>
            <a:r>
              <a:rPr kumimoji="1" lang="en" altLang="ja-JP" dirty="0"/>
              <a:t>1. FHIR JP-Core </a:t>
            </a:r>
            <a:r>
              <a:rPr kumimoji="1" lang="ja-JP" altLang="en-US"/>
              <a:t>の概要と最新動向  宮川</a:t>
            </a:r>
            <a:r>
              <a:rPr kumimoji="1" lang="en-US" altLang="ja-JP" dirty="0"/>
              <a:t> </a:t>
            </a:r>
            <a:r>
              <a:rPr kumimoji="1" lang="ja-JP" altLang="en-US"/>
              <a:t>力</a:t>
            </a:r>
            <a:br>
              <a:rPr kumimoji="1" lang="en-US" altLang="ja-JP" dirty="0"/>
            </a:br>
            <a:r>
              <a:rPr lang="ja-JP" altLang="en-US"/>
              <a:t>（</a:t>
            </a:r>
            <a:r>
              <a:rPr lang="en-US" altLang="ja-JP" dirty="0"/>
              <a:t>(</a:t>
            </a:r>
            <a:r>
              <a:rPr lang="ja-JP" altLang="en-US"/>
              <a:t>株</a:t>
            </a:r>
            <a:r>
              <a:rPr lang="en-US" altLang="ja-JP" dirty="0"/>
              <a:t>)</a:t>
            </a:r>
            <a:r>
              <a:rPr lang="ja-JP" altLang="en-US"/>
              <a:t> ファインデックス</a:t>
            </a:r>
            <a:r>
              <a:rPr kumimoji="1" lang="ja-JP" altLang="en-US"/>
              <a:t>・</a:t>
            </a:r>
            <a:r>
              <a:rPr kumimoji="1" lang="en" altLang="ja-JP" dirty="0"/>
              <a:t>JAMI </a:t>
            </a:r>
            <a:r>
              <a:rPr kumimoji="1" lang="en" altLang="ja-JP" dirty="0" err="1"/>
              <a:t>NeXEHRS</a:t>
            </a:r>
            <a:r>
              <a:rPr kumimoji="1" lang="ja-JP" altLang="en-US"/>
              <a:t>研究会</a:t>
            </a:r>
            <a:r>
              <a:rPr kumimoji="1" lang="en" altLang="ja-JP" dirty="0"/>
              <a:t>FHIR</a:t>
            </a:r>
            <a:r>
              <a:rPr kumimoji="1" lang="ja-JP" altLang="en-US"/>
              <a:t>実装検討</a:t>
            </a:r>
            <a:r>
              <a:rPr kumimoji="1" lang="en" altLang="ja-JP" dirty="0"/>
              <a:t>WG</a:t>
            </a:r>
            <a:r>
              <a:rPr kumimoji="1" lang="ja-JP" altLang="en"/>
              <a:t>）</a:t>
            </a:r>
            <a:r>
              <a:rPr kumimoji="1" lang="en" altLang="ja-JP" dirty="0"/>
              <a:t>30</a:t>
            </a:r>
            <a:r>
              <a:rPr kumimoji="1" lang="ja-JP" altLang="en-US"/>
              <a:t>分</a:t>
            </a:r>
          </a:p>
          <a:p>
            <a:pPr marL="0" indent="0">
              <a:lnSpc>
                <a:spcPct val="150000"/>
              </a:lnSpc>
              <a:spcAft>
                <a:spcPts val="600"/>
              </a:spcAft>
              <a:buNone/>
            </a:pPr>
            <a:r>
              <a:rPr kumimoji="1" lang="en-US" altLang="ja-JP" dirty="0"/>
              <a:t>2. </a:t>
            </a:r>
            <a:r>
              <a:rPr kumimoji="1" lang="en" altLang="ja-JP" dirty="0"/>
              <a:t>FHIR</a:t>
            </a:r>
            <a:r>
              <a:rPr kumimoji="1" lang="ja-JP" altLang="en-US"/>
              <a:t>サーバの利用と</a:t>
            </a:r>
            <a:r>
              <a:rPr kumimoji="1" lang="en" altLang="ja-JP" dirty="0"/>
              <a:t>CRUD</a:t>
            </a:r>
            <a:r>
              <a:rPr kumimoji="1" lang="ja-JP" altLang="en"/>
              <a:t>・</a:t>
            </a:r>
            <a:r>
              <a:rPr kumimoji="1" lang="en" altLang="ja-JP" dirty="0"/>
              <a:t>Validation</a:t>
            </a:r>
            <a:r>
              <a:rPr kumimoji="1" lang="ja-JP" altLang="en-US"/>
              <a:t>の実際</a:t>
            </a:r>
            <a:br>
              <a:rPr kumimoji="1" lang="en-US" altLang="ja-JP" dirty="0"/>
            </a:br>
            <a:r>
              <a:rPr kumimoji="1" lang="ja-JP" altLang="en-US"/>
              <a:t>　大江</a:t>
            </a:r>
            <a:r>
              <a:rPr kumimoji="1" lang="en-US" altLang="ja-JP" dirty="0"/>
              <a:t> </a:t>
            </a:r>
            <a:r>
              <a:rPr kumimoji="1" lang="ja-JP" altLang="en-US"/>
              <a:t>和彦（</a:t>
            </a:r>
            <a:r>
              <a:rPr kumimoji="1" lang="en" altLang="ja-JP" dirty="0"/>
              <a:t>JAMI </a:t>
            </a:r>
            <a:r>
              <a:rPr kumimoji="1" lang="en" altLang="ja-JP" dirty="0" err="1"/>
              <a:t>NeXEHRS</a:t>
            </a:r>
            <a:r>
              <a:rPr kumimoji="1" lang="ja-JP" altLang="en-US"/>
              <a:t>研究会代表幹事）</a:t>
            </a:r>
            <a:r>
              <a:rPr kumimoji="1" lang="en-US" altLang="ja-JP" dirty="0"/>
              <a:t>60</a:t>
            </a:r>
            <a:r>
              <a:rPr kumimoji="1" lang="ja-JP" altLang="en-US"/>
              <a:t>分</a:t>
            </a:r>
          </a:p>
          <a:p>
            <a:pPr marL="0" indent="0">
              <a:lnSpc>
                <a:spcPct val="150000"/>
              </a:lnSpc>
              <a:spcAft>
                <a:spcPts val="600"/>
              </a:spcAft>
              <a:buNone/>
            </a:pPr>
            <a:r>
              <a:rPr kumimoji="1" lang="en-US" altLang="ja-JP" dirty="0"/>
              <a:t>3. </a:t>
            </a:r>
            <a:r>
              <a:rPr kumimoji="1" lang="en" altLang="ja-JP" dirty="0"/>
              <a:t>AWS</a:t>
            </a:r>
            <a:r>
              <a:rPr kumimoji="1" lang="ja-JP" altLang="en-US"/>
              <a:t>での</a:t>
            </a:r>
            <a:r>
              <a:rPr kumimoji="1" lang="en" altLang="ja-JP" dirty="0"/>
              <a:t>FHIR</a:t>
            </a:r>
            <a:r>
              <a:rPr kumimoji="1" lang="ja-JP" altLang="en-US"/>
              <a:t>サーバの構築手順の実例</a:t>
            </a:r>
            <a:br>
              <a:rPr kumimoji="1" lang="en-US" altLang="ja-JP" dirty="0"/>
            </a:br>
            <a:r>
              <a:rPr kumimoji="1" lang="ja-JP" altLang="en-US"/>
              <a:t>　</a:t>
            </a:r>
            <a:r>
              <a:rPr lang="ja-JP" altLang="en-US"/>
              <a:t>加行 幸人</a:t>
            </a:r>
            <a:r>
              <a:rPr kumimoji="1" lang="ja-JP" altLang="en-US"/>
              <a:t>（</a:t>
            </a:r>
            <a:r>
              <a:rPr lang="en-US" altLang="ja-JP" dirty="0"/>
              <a:t> (</a:t>
            </a:r>
            <a:r>
              <a:rPr lang="ja-JP" altLang="en-US"/>
              <a:t>株</a:t>
            </a:r>
            <a:r>
              <a:rPr lang="en-US" altLang="ja-JP" dirty="0"/>
              <a:t>)</a:t>
            </a:r>
            <a:r>
              <a:rPr lang="ja-JP" altLang="en-US"/>
              <a:t> </a:t>
            </a:r>
            <a:r>
              <a:rPr kumimoji="1" lang="en" altLang="ja-JP" dirty="0"/>
              <a:t>HEMILLIONS</a:t>
            </a:r>
            <a:r>
              <a:rPr kumimoji="1" lang="ja-JP" altLang="en"/>
              <a:t>）</a:t>
            </a:r>
            <a:r>
              <a:rPr kumimoji="1" lang="en" altLang="ja-JP" dirty="0"/>
              <a:t>30</a:t>
            </a:r>
            <a:r>
              <a:rPr kumimoji="1" lang="ja-JP" altLang="en-US"/>
              <a:t>分</a:t>
            </a:r>
          </a:p>
        </p:txBody>
      </p:sp>
    </p:spTree>
    <p:extLst>
      <p:ext uri="{BB962C8B-B14F-4D97-AF65-F5344CB8AC3E}">
        <p14:creationId xmlns:p14="http://schemas.microsoft.com/office/powerpoint/2010/main" val="19489881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16559A-07C9-3A68-67A8-0CDE99A80D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176355DF-4ED5-7FD7-CDE4-A305BF397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21920"/>
            <a:ext cx="10713720" cy="1000823"/>
          </a:xfrm>
        </p:spPr>
        <p:txBody>
          <a:bodyPr>
            <a:normAutofit fontScale="90000"/>
          </a:bodyPr>
          <a:lstStyle/>
          <a:p>
            <a:pPr>
              <a:lnSpc>
                <a:spcPct val="140000"/>
              </a:lnSpc>
            </a:pPr>
            <a:r>
              <a:rPr lang="ja-JP" altLang="en-US" sz="2800"/>
              <a:t>リソースデータの</a:t>
            </a:r>
            <a:r>
              <a:rPr lang="en-US" altLang="ja-JP" sz="2800"/>
              <a:t>CREATE</a:t>
            </a:r>
            <a:r>
              <a:rPr lang="ja-JP" altLang="en-US" sz="2800"/>
              <a:t>：</a:t>
            </a:r>
            <a:br>
              <a:rPr lang="en-US" altLang="ja-JP" sz="2800"/>
            </a:br>
            <a:r>
              <a:rPr lang="en-US" altLang="ja-JP" sz="2800"/>
              <a:t>PUT </a:t>
            </a:r>
            <a:r>
              <a:rPr lang="en-US" altLang="ja-JP" sz="2800" b="1"/>
              <a:t>[BASEURL]/</a:t>
            </a:r>
            <a:r>
              <a:rPr lang="ja-JP" altLang="en-US" sz="2800" b="1"/>
              <a:t>リソースタイプ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324DCF3D-7911-E5B3-726F-03A1CD6792B5}"/>
              </a:ext>
            </a:extLst>
          </p:cNvPr>
          <p:cNvSpPr txBox="1"/>
          <p:nvPr/>
        </p:nvSpPr>
        <p:spPr>
          <a:xfrm>
            <a:off x="498764" y="1321897"/>
            <a:ext cx="10855036" cy="5232971"/>
          </a:xfrm>
          <a:prstGeom prst="rect">
            <a:avLst/>
          </a:prstGeom>
          <a:noFill/>
          <a:ln>
            <a:solidFill>
              <a:schemeClr val="accent1">
                <a:shade val="1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en" altLang="ja-JP" sz="20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ENDPOINT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=</a:t>
            </a:r>
            <a:r>
              <a:rPr lang="en" altLang="ja-JP" sz="20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"https://fructos-jami2025.jpfhir.jp:8182/fructos"</a:t>
            </a:r>
            <a:endParaRPr lang="en" altLang="ja-JP" sz="2000" b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" altLang="ja-JP" sz="20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RTYPE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=Patient</a:t>
            </a:r>
          </a:p>
          <a:p>
            <a:pPr>
              <a:lnSpc>
                <a:spcPct val="120000"/>
              </a:lnSpc>
              <a:buNone/>
            </a:pPr>
            <a:r>
              <a:rPr lang="en" altLang="ja-JP" sz="20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PYTHON3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=python</a:t>
            </a:r>
          </a:p>
          <a:p>
            <a:pPr>
              <a:lnSpc>
                <a:spcPct val="120000"/>
              </a:lnSpc>
              <a:buNone/>
            </a:pPr>
            <a:r>
              <a:rPr lang="en" altLang="ja-JP" sz="20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DATA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=sampleData/Patient/Patient-Example-JP-Patient.json</a:t>
            </a:r>
          </a:p>
          <a:p>
            <a:pPr>
              <a:lnSpc>
                <a:spcPct val="120000"/>
              </a:lnSpc>
              <a:buNone/>
            </a:pPr>
            <a:b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</a:br>
            <a:r>
              <a:rPr lang="en" altLang="ja-JP" sz="2000" b="0">
                <a:solidFill>
                  <a:srgbClr val="008000"/>
                </a:solidFill>
                <a:effectLst/>
                <a:latin typeface="Menlo" panose="020B0609030804020204" pitchFamily="49" charset="0"/>
              </a:rPr>
              <a:t>#CREATE</a:t>
            </a:r>
            <a:r>
              <a:rPr lang="ja-JP" altLang="en" sz="2000" b="0">
                <a:solidFill>
                  <a:srgbClr val="008000"/>
                </a:solidFill>
                <a:effectLst/>
                <a:latin typeface="Menlo" panose="020B0609030804020204" pitchFamily="49" charset="0"/>
              </a:rPr>
              <a:t>　</a:t>
            </a:r>
            <a:r>
              <a:rPr lang="ja-JP" altLang="en-US" sz="2000" b="0">
                <a:solidFill>
                  <a:srgbClr val="008000"/>
                </a:solidFill>
                <a:effectLst/>
                <a:latin typeface="Menlo" panose="020B0609030804020204" pitchFamily="49" charset="0"/>
              </a:rPr>
              <a:t>出力を整形せず、</a:t>
            </a:r>
            <a:r>
              <a:rPr lang="en-US" altLang="ja-JP" sz="2000" b="0">
                <a:solidFill>
                  <a:srgbClr val="008000"/>
                </a:solidFill>
                <a:effectLst/>
                <a:latin typeface="Menlo" panose="020B0609030804020204" pitchFamily="49" charset="0"/>
              </a:rPr>
              <a:t>-</a:t>
            </a:r>
            <a:r>
              <a:rPr lang="en" altLang="ja-JP" sz="2000" b="0">
                <a:solidFill>
                  <a:srgbClr val="008000"/>
                </a:solidFill>
                <a:effectLst/>
                <a:latin typeface="Menlo" panose="020B0609030804020204" pitchFamily="49" charset="0"/>
              </a:rPr>
              <a:t>i </a:t>
            </a:r>
            <a:r>
              <a:rPr lang="ja-JP" altLang="en-US" sz="2000" b="0">
                <a:solidFill>
                  <a:srgbClr val="008000"/>
                </a:solidFill>
                <a:effectLst/>
                <a:latin typeface="Menlo" panose="020B0609030804020204" pitchFamily="49" charset="0"/>
              </a:rPr>
              <a:t>オプションでレスポンスヘッダとレスポンスコードも表示</a:t>
            </a:r>
            <a:endParaRPr lang="ja-JP" altLang="en-US" sz="2000" b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ja-JP" sz="20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$</a:t>
            </a:r>
            <a:r>
              <a:rPr lang="en" altLang="ja-JP" sz="20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PYTHON3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unicodeEncode.py </a:t>
            </a:r>
            <a:r>
              <a:rPr lang="en" altLang="ja-JP" sz="20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$DATA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| </a:t>
            </a:r>
            <a:r>
              <a:rPr lang="en" altLang="ja-JP" sz="2000" b="0">
                <a:solidFill>
                  <a:srgbClr val="795E26"/>
                </a:solidFill>
                <a:effectLst/>
                <a:latin typeface="Menlo" panose="020B0609030804020204" pitchFamily="49" charset="0"/>
              </a:rPr>
              <a:t>curl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000" b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-i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000" b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-H</a:t>
            </a:r>
            <a:r>
              <a:rPr lang="en" altLang="ja-JP" sz="20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"@header.txt"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000" b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-X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0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POST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000" b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-d</a:t>
            </a:r>
            <a:r>
              <a:rPr lang="en" altLang="ja-JP" sz="20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"@-"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0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$ENDPOINT</a:t>
            </a:r>
            <a:r>
              <a:rPr lang="en" altLang="ja-JP" sz="20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/</a:t>
            </a:r>
            <a:r>
              <a:rPr lang="en" altLang="ja-JP" sz="20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$RTYPE</a:t>
            </a:r>
            <a:endParaRPr lang="en" altLang="ja-JP" sz="2000" b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pPr>
              <a:lnSpc>
                <a:spcPct val="120000"/>
              </a:lnSpc>
              <a:buNone/>
            </a:pPr>
            <a:b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</a:br>
            <a:r>
              <a:rPr lang="en" altLang="ja-JP" sz="2000" b="0">
                <a:solidFill>
                  <a:srgbClr val="008000"/>
                </a:solidFill>
                <a:effectLst/>
                <a:latin typeface="Menlo" panose="020B0609030804020204" pitchFamily="49" charset="0"/>
              </a:rPr>
              <a:t>#CREATE</a:t>
            </a:r>
            <a:r>
              <a:rPr lang="ja-JP" altLang="en" sz="2000" b="0">
                <a:solidFill>
                  <a:srgbClr val="008000"/>
                </a:solidFill>
                <a:effectLst/>
                <a:latin typeface="Menlo" panose="020B0609030804020204" pitchFamily="49" charset="0"/>
              </a:rPr>
              <a:t>　</a:t>
            </a:r>
            <a:r>
              <a:rPr lang="en" altLang="ja-JP" sz="2000" b="0">
                <a:solidFill>
                  <a:srgbClr val="008000"/>
                </a:solidFill>
                <a:effectLst/>
                <a:latin typeface="Menlo" panose="020B0609030804020204" pitchFamily="49" charset="0"/>
              </a:rPr>
              <a:t>Patient</a:t>
            </a:r>
            <a:r>
              <a:rPr lang="ja-JP" altLang="en-US" sz="2000" b="0">
                <a:solidFill>
                  <a:srgbClr val="008000"/>
                </a:solidFill>
                <a:effectLst/>
                <a:latin typeface="Menlo" panose="020B0609030804020204" pitchFamily="49" charset="0"/>
              </a:rPr>
              <a:t>リソースデータ 出力を整形</a:t>
            </a:r>
            <a:endParaRPr lang="ja-JP" altLang="en-US" sz="2000" b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ja-JP" sz="20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$</a:t>
            </a:r>
            <a:r>
              <a:rPr lang="en" altLang="ja-JP" sz="20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PYTHON3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unicodeEncode.py </a:t>
            </a:r>
            <a:r>
              <a:rPr lang="en" altLang="ja-JP" sz="20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$DATA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| </a:t>
            </a:r>
            <a:r>
              <a:rPr lang="en" altLang="ja-JP" sz="2000" b="0">
                <a:solidFill>
                  <a:srgbClr val="795E26"/>
                </a:solidFill>
                <a:effectLst/>
                <a:latin typeface="Menlo" panose="020B0609030804020204" pitchFamily="49" charset="0"/>
              </a:rPr>
              <a:t>curl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000" b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-H</a:t>
            </a:r>
            <a:r>
              <a:rPr lang="en" altLang="ja-JP" sz="20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"@header.txt"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000" b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-X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0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POST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000" b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-d</a:t>
            </a:r>
            <a:r>
              <a:rPr lang="en" altLang="ja-JP" sz="20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"@-"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0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$ENDPOINT</a:t>
            </a:r>
            <a:r>
              <a:rPr lang="en" altLang="ja-JP" sz="20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/</a:t>
            </a:r>
            <a:r>
              <a:rPr lang="en" altLang="ja-JP" sz="20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$RTYPE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| </a:t>
            </a:r>
            <a:r>
              <a:rPr lang="en" altLang="ja-JP" sz="20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$PYTHON3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000" b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-m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0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json.tool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000" b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--no-ensure-ascii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| </a:t>
            </a:r>
            <a:r>
              <a:rPr lang="en" altLang="ja-JP" sz="2000" b="0">
                <a:solidFill>
                  <a:srgbClr val="795E26"/>
                </a:solidFill>
                <a:effectLst/>
                <a:latin typeface="Menlo" panose="020B0609030804020204" pitchFamily="49" charset="0"/>
              </a:rPr>
              <a:t>more</a:t>
            </a:r>
            <a:endParaRPr lang="en" altLang="ja-JP" sz="2000" b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pPr>
              <a:lnSpc>
                <a:spcPct val="120000"/>
              </a:lnSpc>
            </a:pPr>
            <a:b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</a:br>
            <a:endParaRPr lang="en" altLang="ja-JP" sz="2000" b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4AAE6DFE-611C-8B46-90BA-E1DC9493CCE2}"/>
              </a:ext>
            </a:extLst>
          </p:cNvPr>
          <p:cNvSpPr txBox="1"/>
          <p:nvPr/>
        </p:nvSpPr>
        <p:spPr>
          <a:xfrm>
            <a:off x="9030285" y="2269155"/>
            <a:ext cx="2979745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ja-JP">
                <a:solidFill>
                  <a:srgbClr val="FF0000"/>
                </a:solidFill>
              </a:rPr>
              <a:t>Windows PowerShell</a:t>
            </a:r>
            <a:r>
              <a:rPr kumimoji="1" lang="ja-JP" altLang="en-US">
                <a:solidFill>
                  <a:srgbClr val="FF0000"/>
                </a:solidFill>
              </a:rPr>
              <a:t>では</a:t>
            </a:r>
            <a:endParaRPr kumimoji="1" lang="en-US" altLang="ja-JP">
              <a:solidFill>
                <a:srgbClr val="FF0000"/>
              </a:solidFill>
            </a:endParaRPr>
          </a:p>
          <a:p>
            <a:r>
              <a:rPr lang="en-US" altLang="ja-JP">
                <a:solidFill>
                  <a:srgbClr val="FF0000"/>
                </a:solidFill>
              </a:rPr>
              <a:t>$</a:t>
            </a:r>
            <a:r>
              <a:rPr lang="ja-JP" altLang="en-US">
                <a:solidFill>
                  <a:srgbClr val="FF0000"/>
                </a:solidFill>
              </a:rPr>
              <a:t>を変数の前につけること。</a:t>
            </a:r>
            <a:endParaRPr lang="en-US" altLang="ja-JP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281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A00EE0-D0DB-B91B-1622-3375CC16DB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B43FDE5A-3F8D-7E8A-EEFE-83D953DFBE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21920"/>
            <a:ext cx="10713720" cy="1000823"/>
          </a:xfrm>
        </p:spPr>
        <p:txBody>
          <a:bodyPr>
            <a:normAutofit fontScale="90000"/>
          </a:bodyPr>
          <a:lstStyle/>
          <a:p>
            <a:pPr>
              <a:lnSpc>
                <a:spcPct val="140000"/>
              </a:lnSpc>
            </a:pPr>
            <a:r>
              <a:rPr lang="en-US" altLang="ja-JP" sz="2800"/>
              <a:t>CREATE</a:t>
            </a:r>
            <a:r>
              <a:rPr lang="ja-JP" altLang="en-US" sz="2800"/>
              <a:t>のレスポンス例</a:t>
            </a:r>
            <a:br>
              <a:rPr lang="en-US" altLang="ja-JP" sz="2800"/>
            </a:br>
            <a:endParaRPr lang="ja-JP" altLang="en-US" sz="2800" b="1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37423B4E-C110-0ED0-17ED-D7CACCB20F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2765" y="1859722"/>
            <a:ext cx="10326469" cy="4587354"/>
          </a:xfrm>
          <a:prstGeom prst="rect">
            <a:avLst/>
          </a:prstGeom>
          <a:ln>
            <a:solidFill>
              <a:schemeClr val="accent1">
                <a:shade val="15000"/>
              </a:schemeClr>
            </a:solidFill>
          </a:ln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9D53728B-B9C0-A32D-67D4-E1D023D4E1CD}"/>
              </a:ext>
            </a:extLst>
          </p:cNvPr>
          <p:cNvSpPr txBox="1"/>
          <p:nvPr/>
        </p:nvSpPr>
        <p:spPr>
          <a:xfrm>
            <a:off x="739139" y="950039"/>
            <a:ext cx="1071371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altLang="ja-JP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$PYTHON3 unicodeEncode.py $DATA | curl -i -H"@header.txt" -X POST -d"@-" $ENDPOINT/$RTYPE</a:t>
            </a: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3201E31A-56FF-E482-6372-0C77CB98DA84}"/>
              </a:ext>
            </a:extLst>
          </p:cNvPr>
          <p:cNvSpPr/>
          <p:nvPr/>
        </p:nvSpPr>
        <p:spPr>
          <a:xfrm>
            <a:off x="2088109" y="1950862"/>
            <a:ext cx="873456" cy="246428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B2B63725-CAE3-EF87-32A6-ECA22DAE5FCA}"/>
              </a:ext>
            </a:extLst>
          </p:cNvPr>
          <p:cNvSpPr txBox="1"/>
          <p:nvPr/>
        </p:nvSpPr>
        <p:spPr>
          <a:xfrm>
            <a:off x="2961565" y="1889410"/>
            <a:ext cx="77572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b="1">
                <a:solidFill>
                  <a:srgbClr val="FF0000"/>
                </a:solidFill>
                <a:latin typeface="MS PGothic" panose="020B0600070205080204" pitchFamily="34" charset="-128"/>
                <a:ea typeface="MS PGothic" panose="020B0600070205080204" pitchFamily="34" charset="-128"/>
              </a:rPr>
              <a:t>レスポンスコード</a:t>
            </a:r>
            <a:r>
              <a:rPr lang="en-US" altLang="ja-JP" b="1">
                <a:solidFill>
                  <a:srgbClr val="FF0000"/>
                </a:solidFill>
                <a:latin typeface="MS PGothic" panose="020B0600070205080204" pitchFamily="34" charset="-128"/>
                <a:ea typeface="MS PGothic" panose="020B0600070205080204" pitchFamily="34" charset="-128"/>
              </a:rPr>
              <a:t>201</a:t>
            </a:r>
            <a:r>
              <a:rPr lang="ja-JP" altLang="en-US" b="1">
                <a:solidFill>
                  <a:srgbClr val="FF0000"/>
                </a:solidFill>
                <a:latin typeface="MS PGothic" panose="020B0600070205080204" pitchFamily="34" charset="-128"/>
                <a:ea typeface="MS PGothic" panose="020B0600070205080204" pitchFamily="34" charset="-128"/>
              </a:rPr>
              <a:t> </a:t>
            </a:r>
            <a:r>
              <a:rPr lang="en" altLang="ja-JP" b="1">
                <a:latin typeface="MS PGothic" panose="020B0600070205080204" pitchFamily="34" charset="-128"/>
                <a:ea typeface="MS PGothic" panose="020B0600070205080204" pitchFamily="34" charset="-128"/>
              </a:rPr>
              <a:t> </a:t>
            </a:r>
            <a:r>
              <a:rPr lang="en" altLang="ja-JP" b="1">
                <a:solidFill>
                  <a:srgbClr val="FF0000"/>
                </a:solidFill>
                <a:latin typeface="MS PGothic" panose="020B0600070205080204" pitchFamily="34" charset="-128"/>
                <a:ea typeface="MS PGothic" panose="020B0600070205080204" pitchFamily="34" charset="-128"/>
              </a:rPr>
              <a:t>Created</a:t>
            </a:r>
            <a:r>
              <a:rPr lang="ja-JP" altLang="en-US" b="1">
                <a:solidFill>
                  <a:srgbClr val="FF0000"/>
                </a:solidFill>
                <a:latin typeface="MS PGothic" panose="020B0600070205080204" pitchFamily="34" charset="-128"/>
                <a:ea typeface="MS PGothic" panose="020B0600070205080204" pitchFamily="34" charset="-128"/>
              </a:rPr>
              <a:t>　リクエストが成功・リソースが新しく作成された</a:t>
            </a:r>
            <a:endParaRPr kumimoji="1" lang="ja-JP" altLang="en-US" b="1">
              <a:solidFill>
                <a:srgbClr val="FF0000"/>
              </a:solidFill>
              <a:latin typeface="MS PGothic" panose="020B0600070205080204" pitchFamily="34" charset="-128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5141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F2A13B-E0F7-24DA-B376-698F629292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9624021B-88B5-4F7A-C9CA-B22B3FC3EB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21920"/>
            <a:ext cx="10713720" cy="1000823"/>
          </a:xfrm>
        </p:spPr>
        <p:txBody>
          <a:bodyPr>
            <a:normAutofit fontScale="90000"/>
          </a:bodyPr>
          <a:lstStyle/>
          <a:p>
            <a:pPr>
              <a:lnSpc>
                <a:spcPct val="140000"/>
              </a:lnSpc>
            </a:pPr>
            <a:r>
              <a:rPr lang="en-US" altLang="ja-JP" sz="2800"/>
              <a:t>CREATE</a:t>
            </a:r>
            <a:r>
              <a:rPr lang="ja-JP" altLang="en-US" sz="2800"/>
              <a:t>のレスポンス例</a:t>
            </a:r>
            <a:br>
              <a:rPr lang="en-US" altLang="ja-JP" sz="2800"/>
            </a:br>
            <a:endParaRPr lang="ja-JP" altLang="en-US" sz="2800" b="1"/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06ED5742-62C2-140A-95E9-CFB9298EC2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5742" y="1830476"/>
            <a:ext cx="10142396" cy="4622964"/>
          </a:xfrm>
          <a:prstGeom prst="rect">
            <a:avLst/>
          </a:prstGeom>
          <a:ln>
            <a:solidFill>
              <a:schemeClr val="accent1">
                <a:shade val="15000"/>
              </a:schemeClr>
            </a:solidFill>
          </a:ln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88360A45-38D9-D5B6-398C-F826F2848DC8}"/>
              </a:ext>
            </a:extLst>
          </p:cNvPr>
          <p:cNvSpPr txBox="1"/>
          <p:nvPr/>
        </p:nvSpPr>
        <p:spPr>
          <a:xfrm>
            <a:off x="1122528" y="829653"/>
            <a:ext cx="104293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altLang="ja-JP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$PYTHON3 unicodeEncode.py $DATA |  curl -H"@header.txt" -X POST -d"@-" $ENDPOINT/$RTYPE | $PYTHON3 -m json.tool --no-ensure-ascii | more</a:t>
            </a: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D8B437B4-339D-0231-9DE4-D2A8144405C0}"/>
              </a:ext>
            </a:extLst>
          </p:cNvPr>
          <p:cNvSpPr/>
          <p:nvPr/>
        </p:nvSpPr>
        <p:spPr>
          <a:xfrm>
            <a:off x="1337481" y="3234175"/>
            <a:ext cx="1856095" cy="30059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5C8EF26A-4DE3-C96B-F5F8-9C39819A1D30}"/>
              </a:ext>
            </a:extLst>
          </p:cNvPr>
          <p:cNvSpPr/>
          <p:nvPr/>
        </p:nvSpPr>
        <p:spPr>
          <a:xfrm>
            <a:off x="1967552" y="3991660"/>
            <a:ext cx="5429535" cy="30059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D412D5C-F11E-546C-66CB-D721B1B7552F}"/>
              </a:ext>
            </a:extLst>
          </p:cNvPr>
          <p:cNvSpPr txBox="1"/>
          <p:nvPr/>
        </p:nvSpPr>
        <p:spPr>
          <a:xfrm>
            <a:off x="4682319" y="3429000"/>
            <a:ext cx="4950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>
                <a:solidFill>
                  <a:srgbClr val="FF0000"/>
                </a:solidFill>
              </a:rPr>
              <a:t>POST</a:t>
            </a:r>
            <a:r>
              <a:rPr lang="ja-JP" altLang="en-US">
                <a:solidFill>
                  <a:srgbClr val="FF0000"/>
                </a:solidFill>
              </a:rPr>
              <a:t>した元データを書き換えて登録される。</a:t>
            </a:r>
            <a:endParaRPr kumimoji="1" lang="ja-JP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1513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7559AE-CD00-612B-319F-93CFE95639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AA5086FB-86A2-6F42-2BE5-91D4D3C8A0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5253" y="1830476"/>
            <a:ext cx="9638752" cy="4625928"/>
          </a:xfrm>
          <a:prstGeom prst="rect">
            <a:avLst/>
          </a:prstGeom>
          <a:ln>
            <a:solidFill>
              <a:schemeClr val="accent1">
                <a:shade val="15000"/>
              </a:schemeClr>
            </a:solidFill>
          </a:ln>
        </p:spPr>
      </p:pic>
      <p:sp>
        <p:nvSpPr>
          <p:cNvPr id="4" name="タイトル 3">
            <a:extLst>
              <a:ext uri="{FF2B5EF4-FFF2-40B4-BE49-F238E27FC236}">
                <a16:creationId xmlns:a16="http://schemas.microsoft.com/office/drawing/2014/main" id="{581EFA79-6CE5-4EE5-29EC-494CA65AB9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21920"/>
            <a:ext cx="10713720" cy="1000823"/>
          </a:xfrm>
        </p:spPr>
        <p:txBody>
          <a:bodyPr>
            <a:normAutofit/>
          </a:bodyPr>
          <a:lstStyle/>
          <a:p>
            <a:pPr>
              <a:lnSpc>
                <a:spcPct val="140000"/>
              </a:lnSpc>
            </a:pPr>
            <a:r>
              <a:rPr lang="ja-JP" altLang="en-US" sz="2800"/>
              <a:t>同じ</a:t>
            </a:r>
            <a:r>
              <a:rPr lang="en-US" altLang="ja-JP" sz="2800"/>
              <a:t>CREATE</a:t>
            </a:r>
            <a:r>
              <a:rPr lang="ja-JP" altLang="en-US" sz="2800"/>
              <a:t>をもう一度実行してみると</a:t>
            </a:r>
            <a:endParaRPr lang="ja-JP" altLang="en-US" sz="2800" b="1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55CA662D-356C-BA37-8564-C8E1C5802D49}"/>
              </a:ext>
            </a:extLst>
          </p:cNvPr>
          <p:cNvSpPr txBox="1"/>
          <p:nvPr/>
        </p:nvSpPr>
        <p:spPr>
          <a:xfrm>
            <a:off x="1122528" y="829653"/>
            <a:ext cx="104293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altLang="ja-JP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$PYTHON3 unicodeEncode.py $DATA |  curl -H"@header.txt" -X POST -d"@-" $ENDPOINT/$RTYPE | $PYTHON3 -m json.tool --no-ensure-ascii | more</a:t>
            </a: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D6D55EC7-2B28-1794-AF97-C0636DE31FD3}"/>
              </a:ext>
            </a:extLst>
          </p:cNvPr>
          <p:cNvSpPr/>
          <p:nvPr/>
        </p:nvSpPr>
        <p:spPr>
          <a:xfrm>
            <a:off x="1310185" y="3128405"/>
            <a:ext cx="1856095" cy="30059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9F4B6C21-B679-B385-AE29-9D32A1ACCAE4}"/>
              </a:ext>
            </a:extLst>
          </p:cNvPr>
          <p:cNvSpPr txBox="1"/>
          <p:nvPr/>
        </p:nvSpPr>
        <p:spPr>
          <a:xfrm>
            <a:off x="3303089" y="3128405"/>
            <a:ext cx="79736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>
                <a:solidFill>
                  <a:srgbClr val="FF0000"/>
                </a:solidFill>
              </a:rPr>
              <a:t>id</a:t>
            </a:r>
            <a:r>
              <a:rPr lang="ja-JP" altLang="en-US">
                <a:solidFill>
                  <a:srgbClr val="FF0000"/>
                </a:solidFill>
              </a:rPr>
              <a:t>が</a:t>
            </a:r>
            <a:r>
              <a:rPr lang="en-US" altLang="ja-JP">
                <a:solidFill>
                  <a:srgbClr val="FF0000"/>
                </a:solidFill>
              </a:rPr>
              <a:t>1</a:t>
            </a:r>
            <a:r>
              <a:rPr lang="ja-JP" altLang="en-US">
                <a:solidFill>
                  <a:srgbClr val="FF0000"/>
                </a:solidFill>
              </a:rPr>
              <a:t>インクリメントされて登録されている＝</a:t>
            </a:r>
            <a:r>
              <a:rPr lang="en-US" altLang="ja-JP">
                <a:solidFill>
                  <a:srgbClr val="FF0000"/>
                </a:solidFill>
              </a:rPr>
              <a:t>FHIR</a:t>
            </a:r>
            <a:r>
              <a:rPr lang="ja-JP" altLang="en-US">
                <a:solidFill>
                  <a:srgbClr val="FF0000"/>
                </a:solidFill>
              </a:rPr>
              <a:t>サーバごとのリソース</a:t>
            </a:r>
            <a:r>
              <a:rPr lang="en-US" altLang="ja-JP">
                <a:solidFill>
                  <a:srgbClr val="FF0000"/>
                </a:solidFill>
              </a:rPr>
              <a:t>ID</a:t>
            </a:r>
            <a:endParaRPr kumimoji="1" lang="ja-JP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5577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80E4C5-DACE-4F7E-EAD5-5AFF6F9CEC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B6557F5C-0547-62E6-D72D-8ADE9FAE61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21920"/>
            <a:ext cx="10713720" cy="1000823"/>
          </a:xfrm>
        </p:spPr>
        <p:txBody>
          <a:bodyPr>
            <a:normAutofit/>
          </a:bodyPr>
          <a:lstStyle/>
          <a:p>
            <a:pPr>
              <a:lnSpc>
                <a:spcPct val="140000"/>
              </a:lnSpc>
            </a:pPr>
            <a:r>
              <a:rPr lang="ja-JP" altLang="en-US" sz="2800" b="1"/>
              <a:t>データの一部をわざと誤修正してから</a:t>
            </a:r>
            <a:r>
              <a:rPr lang="en-US" altLang="ja-JP" sz="2800" b="1"/>
              <a:t>CERATE</a:t>
            </a:r>
            <a:r>
              <a:rPr lang="ja-JP" altLang="en-US" sz="2800" b="1"/>
              <a:t>してみる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47716425-4531-E286-7525-6ABDFC354F8C}"/>
              </a:ext>
            </a:extLst>
          </p:cNvPr>
          <p:cNvSpPr txBox="1"/>
          <p:nvPr/>
        </p:nvSpPr>
        <p:spPr>
          <a:xfrm>
            <a:off x="640080" y="1013561"/>
            <a:ext cx="1042939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altLang="ja-JP" sz="2000"/>
              <a:t>DATAERR=sampleData/Patient/Patient-Example-JP-Patient_error01.json</a:t>
            </a:r>
          </a:p>
          <a:p>
            <a:r>
              <a:rPr lang="en" altLang="ja-JP" sz="2000"/>
              <a:t>$PYTHON3 unicodeEncode.py $DATAERR | curl -H"@header.txt" -X POST -d"@-" $ENDPOINT/$RTYPE | $PYTHON3 -m json.tool --no-ensure-ascii | more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21A1E3A1-B343-8EDE-0191-F70EEF42A5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" y="2212613"/>
            <a:ext cx="10846083" cy="4197871"/>
          </a:xfrm>
          <a:prstGeom prst="rect">
            <a:avLst/>
          </a:prstGeom>
          <a:ln>
            <a:solidFill>
              <a:schemeClr val="accent1">
                <a:shade val="1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878605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8A9F5D4-AF8C-2258-99CB-ED06D946A0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900" y="265080"/>
            <a:ext cx="11747500" cy="562923"/>
          </a:xfrm>
        </p:spPr>
        <p:txBody>
          <a:bodyPr/>
          <a:lstStyle/>
          <a:p>
            <a:r>
              <a:rPr kumimoji="1" lang="en-US" altLang="ja-JP" sz="2800" b="1">
                <a:latin typeface="MS PGothic" panose="020B0600070205080204" pitchFamily="34" charset="-128"/>
                <a:ea typeface="MS PGothic" panose="020B0600070205080204" pitchFamily="34" charset="-128"/>
              </a:rPr>
              <a:t>FHIR</a:t>
            </a:r>
            <a:r>
              <a:rPr kumimoji="1" lang="ja-JP" altLang="en-US" sz="2800" b="1">
                <a:latin typeface="MS PGothic" panose="020B0600070205080204" pitchFamily="34" charset="-128"/>
                <a:ea typeface="MS PGothic" panose="020B0600070205080204" pitchFamily="34" charset="-128"/>
              </a:rPr>
              <a:t>サーバ</a:t>
            </a:r>
            <a:r>
              <a:rPr kumimoji="1" lang="en-US" altLang="ja-JP" sz="2800" b="1">
                <a:latin typeface="MS PGothic" panose="020B0600070205080204" pitchFamily="34" charset="-128"/>
                <a:ea typeface="MS PGothic" panose="020B0600070205080204" pitchFamily="34" charset="-128"/>
              </a:rPr>
              <a:t>FRUCtoS</a:t>
            </a:r>
            <a:r>
              <a:rPr lang="ja-JP" altLang="en-US" sz="2800" b="1">
                <a:latin typeface="MS PGothic" panose="020B0600070205080204" pitchFamily="34" charset="-128"/>
                <a:ea typeface="MS PGothic" panose="020B0600070205080204" pitchFamily="34" charset="-128"/>
              </a:rPr>
              <a:t>では</a:t>
            </a:r>
            <a:r>
              <a:rPr lang="en-US" altLang="ja-JP" sz="2800" b="1">
                <a:latin typeface="MS PGothic" panose="020B0600070205080204" pitchFamily="34" charset="-128"/>
                <a:ea typeface="MS PGothic" panose="020B0600070205080204" pitchFamily="34" charset="-128"/>
              </a:rPr>
              <a:t>CREATE/UPDATE</a:t>
            </a:r>
            <a:r>
              <a:rPr lang="ja-JP" altLang="en-US" sz="2800" b="1">
                <a:latin typeface="MS PGothic" panose="020B0600070205080204" pitchFamily="34" charset="-128"/>
                <a:ea typeface="MS PGothic" panose="020B0600070205080204" pitchFamily="34" charset="-128"/>
              </a:rPr>
              <a:t>時に</a:t>
            </a:r>
            <a:r>
              <a:rPr lang="en-US" altLang="ja-JP" sz="2800" b="1">
                <a:latin typeface="MS PGothic" panose="020B0600070205080204" pitchFamily="34" charset="-128"/>
                <a:ea typeface="MS PGothic" panose="020B0600070205080204" pitchFamily="34" charset="-128"/>
              </a:rPr>
              <a:t>Validation</a:t>
            </a:r>
            <a:r>
              <a:rPr lang="ja-JP" altLang="en-US" sz="2800" b="1">
                <a:latin typeface="MS PGothic" panose="020B0600070205080204" pitchFamily="34" charset="-128"/>
                <a:ea typeface="MS PGothic" panose="020B0600070205080204" pitchFamily="34" charset="-128"/>
              </a:rPr>
              <a:t>を実施できる</a:t>
            </a:r>
            <a:endParaRPr kumimoji="1" lang="ja-JP" altLang="en-US" b="1">
              <a:latin typeface="MS PGothic" panose="020B0600070205080204" pitchFamily="34" charset="-128"/>
              <a:ea typeface="MS PGothic" panose="020B0600070205080204" pitchFamily="34" charset="-128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F3F195FD-39A8-F18B-0B4B-15E1D4D675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012" y="955408"/>
            <a:ext cx="6524767" cy="5537467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BA225F67-DD86-4603-EA36-DDA78EF7DD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4100" y="1666250"/>
            <a:ext cx="7099300" cy="1425450"/>
          </a:xfrm>
          <a:prstGeom prst="rect">
            <a:avLst/>
          </a:prstGeom>
          <a:ln w="25400">
            <a:solidFill>
              <a:srgbClr val="C00000"/>
            </a:solidFill>
          </a:ln>
        </p:spPr>
      </p:pic>
      <p:sp>
        <p:nvSpPr>
          <p:cNvPr id="5" name="右矢印 4">
            <a:extLst>
              <a:ext uri="{FF2B5EF4-FFF2-40B4-BE49-F238E27FC236}">
                <a16:creationId xmlns:a16="http://schemas.microsoft.com/office/drawing/2014/main" id="{2EE022BB-89F2-E4F0-2756-42B2FC8392E7}"/>
              </a:ext>
            </a:extLst>
          </p:cNvPr>
          <p:cNvSpPr/>
          <p:nvPr/>
        </p:nvSpPr>
        <p:spPr>
          <a:xfrm rot="17964298">
            <a:off x="4669719" y="3840515"/>
            <a:ext cx="2114523" cy="26774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6B28D72E-269A-280B-A89F-7D0CA4C43175}"/>
              </a:ext>
            </a:extLst>
          </p:cNvPr>
          <p:cNvSpPr/>
          <p:nvPr/>
        </p:nvSpPr>
        <p:spPr>
          <a:xfrm>
            <a:off x="838200" y="4899292"/>
            <a:ext cx="4343400" cy="752208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86887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175C76-7D03-1D93-AB64-639C0E0B31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2CE8EDE5-DF3B-E641-804F-FBFF9E8C15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37" y="408523"/>
            <a:ext cx="12065986" cy="1000823"/>
          </a:xfrm>
        </p:spPr>
        <p:txBody>
          <a:bodyPr>
            <a:normAutofit fontScale="90000"/>
          </a:bodyPr>
          <a:lstStyle/>
          <a:p>
            <a:pPr>
              <a:lnSpc>
                <a:spcPct val="140000"/>
              </a:lnSpc>
            </a:pPr>
            <a:r>
              <a:rPr lang="ja-JP" altLang="en-US" sz="2800" b="1"/>
              <a:t>リソースデータの</a:t>
            </a:r>
            <a:r>
              <a:rPr lang="en-US" altLang="ja-JP" sz="2800" b="1"/>
              <a:t>GET</a:t>
            </a:r>
            <a:r>
              <a:rPr lang="ja-JP" altLang="en-US" sz="2800" b="1"/>
              <a:t>：</a:t>
            </a:r>
            <a:r>
              <a:rPr lang="en-US" altLang="ja-JP" sz="2800" b="1"/>
              <a:t>FHIR</a:t>
            </a:r>
            <a:r>
              <a:rPr lang="ja-JP" altLang="en-US" sz="2800" b="1"/>
              <a:t>サーバの指定リソース対応を全件サーチ</a:t>
            </a:r>
            <a:br>
              <a:rPr lang="en-US" altLang="ja-JP" sz="2800" b="1"/>
            </a:br>
            <a:r>
              <a:rPr lang="en-US" altLang="ja-JP" sz="2800" b="1"/>
              <a:t>GET  [BASEURL]/</a:t>
            </a:r>
            <a:r>
              <a:rPr lang="ja-JP" altLang="en-US" sz="2800" b="1"/>
              <a:t>リソースタイプ</a:t>
            </a:r>
            <a:r>
              <a:rPr lang="en-US" altLang="ja-JP" sz="2800" b="1"/>
              <a:t>  </a:t>
            </a:r>
            <a:endParaRPr lang="ja-JP" altLang="en-US" sz="2800" b="1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59760C8C-9C05-A4F9-1B16-7F6DEC61B552}"/>
              </a:ext>
            </a:extLst>
          </p:cNvPr>
          <p:cNvSpPr txBox="1"/>
          <p:nvPr/>
        </p:nvSpPr>
        <p:spPr>
          <a:xfrm>
            <a:off x="285237" y="2575397"/>
            <a:ext cx="11382233" cy="1385957"/>
          </a:xfrm>
          <a:prstGeom prst="rect">
            <a:avLst/>
          </a:prstGeom>
          <a:noFill/>
          <a:ln>
            <a:solidFill>
              <a:schemeClr val="accent1">
                <a:shade val="1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en" altLang="ja-JP" sz="2400" b="0">
                <a:solidFill>
                  <a:srgbClr val="008000"/>
                </a:solidFill>
                <a:effectLst/>
                <a:latin typeface="Menlo" panose="020B0609030804020204" pitchFamily="49" charset="0"/>
              </a:rPr>
              <a:t>#GET</a:t>
            </a:r>
            <a:r>
              <a:rPr lang="ja-JP" altLang="en" sz="2400" b="0">
                <a:solidFill>
                  <a:srgbClr val="008000"/>
                </a:solidFill>
                <a:effectLst/>
                <a:latin typeface="Menlo" panose="020B0609030804020204" pitchFamily="49" charset="0"/>
              </a:rPr>
              <a:t>　</a:t>
            </a:r>
            <a:r>
              <a:rPr lang="en" altLang="ja-JP" sz="2400" b="0">
                <a:solidFill>
                  <a:srgbClr val="008000"/>
                </a:solidFill>
                <a:effectLst/>
                <a:latin typeface="Menlo" panose="020B0609030804020204" pitchFamily="49" charset="0"/>
              </a:rPr>
              <a:t>Patient</a:t>
            </a:r>
            <a:r>
              <a:rPr lang="ja-JP" altLang="en-US" sz="2400" b="0">
                <a:solidFill>
                  <a:srgbClr val="008000"/>
                </a:solidFill>
                <a:effectLst/>
                <a:latin typeface="Menlo" panose="020B0609030804020204" pitchFamily="49" charset="0"/>
              </a:rPr>
              <a:t>リソースデータ 出力を整形</a:t>
            </a:r>
            <a:endParaRPr lang="ja-JP" altLang="en-US" sz="2400" b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" altLang="ja-JP" sz="2400" b="0">
                <a:solidFill>
                  <a:srgbClr val="795E26"/>
                </a:solidFill>
                <a:effectLst/>
                <a:latin typeface="Menlo" panose="020B0609030804020204" pitchFamily="49" charset="0"/>
              </a:rPr>
              <a:t>curl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400" b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-H</a:t>
            </a:r>
            <a:r>
              <a:rPr lang="en" altLang="ja-JP" sz="24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"@header.txt"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4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$ENDPOINT</a:t>
            </a:r>
            <a:r>
              <a:rPr lang="en" altLang="ja-JP" sz="24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/</a:t>
            </a:r>
            <a:r>
              <a:rPr lang="en" altLang="ja-JP" sz="24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$RTYPE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| </a:t>
            </a:r>
            <a:r>
              <a:rPr lang="en" altLang="ja-JP" sz="24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$PYTHON3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400" b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-m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4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json.tool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400" b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--no-ensure-ascii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| </a:t>
            </a:r>
            <a:r>
              <a:rPr lang="en" altLang="ja-JP" sz="2400" b="0">
                <a:solidFill>
                  <a:srgbClr val="795E26"/>
                </a:solidFill>
                <a:effectLst/>
                <a:latin typeface="Menlo" panose="020B0609030804020204" pitchFamily="49" charset="0"/>
              </a:rPr>
              <a:t>more</a:t>
            </a:r>
            <a:endParaRPr lang="en" altLang="ja-JP" sz="2400" b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99819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025D23-3427-7604-923F-13A0914B64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2A60EAFC-67FB-4302-E857-6EBE9C0CC7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21920"/>
            <a:ext cx="10713720" cy="1000823"/>
          </a:xfrm>
        </p:spPr>
        <p:txBody>
          <a:bodyPr>
            <a:normAutofit fontScale="90000"/>
          </a:bodyPr>
          <a:lstStyle/>
          <a:p>
            <a:pPr>
              <a:lnSpc>
                <a:spcPct val="140000"/>
              </a:lnSpc>
            </a:pPr>
            <a:r>
              <a:rPr lang="en-US" altLang="ja-JP" sz="2800"/>
              <a:t>GET</a:t>
            </a:r>
            <a:r>
              <a:rPr lang="ja-JP" altLang="en-US" sz="2800"/>
              <a:t>のレスポンス</a:t>
            </a:r>
            <a:br>
              <a:rPr lang="en-US" altLang="ja-JP" sz="2800"/>
            </a:br>
            <a:endParaRPr lang="ja-JP" altLang="en-US" sz="2800" b="1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5A0F345B-AAD4-F598-2BB0-EEB865D5D4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078" y="918026"/>
            <a:ext cx="11427844" cy="4827681"/>
          </a:xfrm>
          <a:prstGeom prst="rect">
            <a:avLst/>
          </a:prstGeom>
          <a:ln>
            <a:solidFill>
              <a:schemeClr val="accent1">
                <a:shade val="1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0894370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CCCD64-740A-A764-187B-DCDDD0101A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296983FF-BBC2-20F7-EE9E-55CE2BE399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37" y="408523"/>
            <a:ext cx="12065986" cy="1000823"/>
          </a:xfrm>
        </p:spPr>
        <p:txBody>
          <a:bodyPr>
            <a:normAutofit fontScale="90000"/>
          </a:bodyPr>
          <a:lstStyle/>
          <a:p>
            <a:pPr>
              <a:lnSpc>
                <a:spcPct val="140000"/>
              </a:lnSpc>
            </a:pPr>
            <a:r>
              <a:rPr lang="ja-JP" altLang="en-US" sz="2800" b="1"/>
              <a:t>リソースデータの</a:t>
            </a:r>
            <a:r>
              <a:rPr lang="en-US" altLang="ja-JP" sz="2800" b="1"/>
              <a:t>GET</a:t>
            </a:r>
            <a:r>
              <a:rPr lang="ja-JP" altLang="en-US" sz="2800" b="1"/>
              <a:t>：</a:t>
            </a:r>
            <a:br>
              <a:rPr lang="en-US" altLang="ja-JP" sz="2800" b="1"/>
            </a:br>
            <a:r>
              <a:rPr lang="ja-JP" altLang="en-US" sz="2800" b="1"/>
              <a:t>姓が山本のリソースを検索する</a:t>
            </a:r>
            <a:br>
              <a:rPr lang="en-US" altLang="ja-JP" sz="2800" b="1"/>
            </a:br>
            <a:r>
              <a:rPr lang="en-US" altLang="ja-JP" sz="2800" b="1"/>
              <a:t>GET [BASEURL]/Patient?name=</a:t>
            </a:r>
            <a:r>
              <a:rPr lang="ja-JP" altLang="en-US" sz="2800" b="1"/>
              <a:t>山本</a:t>
            </a:r>
            <a:r>
              <a:rPr lang="en-US" altLang="ja-JP" sz="2800" b="1"/>
              <a:t> </a:t>
            </a:r>
            <a:endParaRPr lang="ja-JP" altLang="en-US" sz="2800" b="1"/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0646125A-0527-9104-136B-B9ECF507D7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4630" y="2242118"/>
            <a:ext cx="8299470" cy="4448301"/>
          </a:xfrm>
          <a:prstGeom prst="rect">
            <a:avLst/>
          </a:prstGeom>
          <a:ln>
            <a:solidFill>
              <a:schemeClr val="accent1">
                <a:shade val="15000"/>
              </a:schemeClr>
            </a:solidFill>
          </a:ln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3707C0E-6D85-6146-9671-B60191439750}"/>
              </a:ext>
            </a:extLst>
          </p:cNvPr>
          <p:cNvSpPr txBox="1"/>
          <p:nvPr/>
        </p:nvSpPr>
        <p:spPr>
          <a:xfrm>
            <a:off x="5184775" y="1773587"/>
            <a:ext cx="61785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/>
              <a:t>https://jpfhir.jp/fhir/core/1.1.2/StructureDefinition-jp-patient.html</a:t>
            </a:r>
          </a:p>
        </p:txBody>
      </p:sp>
    </p:spTree>
    <p:extLst>
      <p:ext uri="{BB962C8B-B14F-4D97-AF65-F5344CB8AC3E}">
        <p14:creationId xmlns:p14="http://schemas.microsoft.com/office/powerpoint/2010/main" val="133007520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78867F3-96C4-EAA6-74AA-9393EDB7A5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282" y="747089"/>
            <a:ext cx="10515600" cy="1325563"/>
          </a:xfrm>
        </p:spPr>
        <p:txBody>
          <a:bodyPr/>
          <a:lstStyle/>
          <a:p>
            <a:r>
              <a:rPr lang="en-US" altLang="ja-JP" b="1"/>
              <a:t>GET [BASEURL]/Patient?name=</a:t>
            </a:r>
            <a:r>
              <a:rPr lang="ja-JP" altLang="en-US" b="1"/>
              <a:t>山本</a:t>
            </a:r>
            <a:br>
              <a:rPr lang="en-US" altLang="ja-JP" b="1"/>
            </a:br>
            <a:r>
              <a:rPr lang="ja-JP" altLang="en-US" b="1"/>
              <a:t>を</a:t>
            </a:r>
            <a:r>
              <a:rPr lang="en-US" altLang="ja-JP" b="1"/>
              <a:t>curl</a:t>
            </a:r>
            <a:r>
              <a:rPr lang="ja-JP" altLang="en-US" b="1"/>
              <a:t>で送信する。</a:t>
            </a:r>
            <a:endParaRPr kumimoji="1" lang="ja-JP" altLang="en-US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6ADC2E1-87B8-2347-6D5E-9FE3CE9BF1CA}"/>
              </a:ext>
            </a:extLst>
          </p:cNvPr>
          <p:cNvSpPr txBox="1"/>
          <p:nvPr/>
        </p:nvSpPr>
        <p:spPr>
          <a:xfrm>
            <a:off x="515957" y="3028505"/>
            <a:ext cx="11368429" cy="1385957"/>
          </a:xfrm>
          <a:prstGeom prst="rect">
            <a:avLst/>
          </a:prstGeom>
          <a:noFill/>
          <a:ln>
            <a:solidFill>
              <a:schemeClr val="accent1">
                <a:shade val="1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" altLang="ja-JP" sz="2400" b="0">
                <a:solidFill>
                  <a:srgbClr val="795E26"/>
                </a:solidFill>
                <a:effectLst/>
                <a:latin typeface="Menlo" panose="020B0609030804020204" pitchFamily="49" charset="0"/>
              </a:rPr>
              <a:t>curl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400" b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-H</a:t>
            </a:r>
            <a:r>
              <a:rPr lang="en" altLang="ja-JP" sz="24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"@header.txt"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400" b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--get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400" b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--data-urlencode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4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"name=</a:t>
            </a:r>
            <a:r>
              <a:rPr lang="ja-JP" altLang="en-US" sz="24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山本</a:t>
            </a:r>
            <a:r>
              <a:rPr lang="en-US" altLang="ja-JP" sz="24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"</a:t>
            </a:r>
            <a:r>
              <a:rPr lang="ja-JP" altLang="en-US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US" altLang="ja-JP" sz="24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$</a:t>
            </a:r>
            <a:r>
              <a:rPr lang="en" altLang="ja-JP" sz="24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ENDPOINT</a:t>
            </a:r>
            <a:r>
              <a:rPr lang="en" altLang="ja-JP" sz="24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/</a:t>
            </a:r>
            <a:r>
              <a:rPr lang="en" altLang="ja-JP" sz="24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$RTYPE 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| </a:t>
            </a:r>
            <a:r>
              <a:rPr lang="en" altLang="ja-JP" sz="24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$PYTHON3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400" b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-m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4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json.tool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400" b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--no-ensure-ascii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| </a:t>
            </a:r>
            <a:r>
              <a:rPr lang="en" altLang="ja-JP" sz="2400" b="0">
                <a:solidFill>
                  <a:srgbClr val="795E26"/>
                </a:solidFill>
                <a:effectLst/>
                <a:latin typeface="Menlo" panose="020B0609030804020204" pitchFamily="49" charset="0"/>
              </a:rPr>
              <a:t>more</a:t>
            </a:r>
            <a:endParaRPr lang="en" altLang="ja-JP" sz="2400" b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42009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1DC8A31-8927-8E33-B249-F310204272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82231"/>
            <a:ext cx="10515600" cy="1325563"/>
          </a:xfrm>
        </p:spPr>
        <p:txBody>
          <a:bodyPr>
            <a:normAutofit/>
          </a:bodyPr>
          <a:lstStyle/>
          <a:p>
            <a:r>
              <a:rPr lang="en" altLang="ja-JP" sz="4000" dirty="0"/>
              <a:t>FHIR</a:t>
            </a:r>
            <a:r>
              <a:rPr lang="ja-JP" altLang="en-US" sz="4000"/>
              <a:t>サーバの利用と</a:t>
            </a:r>
            <a:r>
              <a:rPr lang="en" altLang="ja-JP" sz="4000" dirty="0"/>
              <a:t>CRUD</a:t>
            </a:r>
            <a:r>
              <a:rPr lang="ja-JP" altLang="en" sz="4000"/>
              <a:t>・</a:t>
            </a:r>
            <a:r>
              <a:rPr lang="en" altLang="ja-JP" sz="4000" dirty="0"/>
              <a:t>Validation</a:t>
            </a:r>
            <a:r>
              <a:rPr lang="ja-JP" altLang="en-US" sz="4000"/>
              <a:t>の実際</a:t>
            </a:r>
            <a:endParaRPr kumimoji="1" lang="ja-JP" altLang="en-US" sz="4000"/>
          </a:p>
        </p:txBody>
      </p:sp>
    </p:spTree>
    <p:extLst>
      <p:ext uri="{BB962C8B-B14F-4D97-AF65-F5344CB8AC3E}">
        <p14:creationId xmlns:p14="http://schemas.microsoft.com/office/powerpoint/2010/main" val="36261647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242E4A-91EA-A379-6577-54FDB98AFE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F3B404DF-D9A8-578C-DB60-B82894BAB5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493" y="313956"/>
            <a:ext cx="10713720" cy="1000823"/>
          </a:xfrm>
        </p:spPr>
        <p:txBody>
          <a:bodyPr>
            <a:normAutofit fontScale="90000"/>
          </a:bodyPr>
          <a:lstStyle/>
          <a:p>
            <a:pPr>
              <a:lnSpc>
                <a:spcPct val="140000"/>
              </a:lnSpc>
            </a:pPr>
            <a:r>
              <a:rPr lang="en-US" altLang="ja-JP" sz="2800"/>
              <a:t>GET</a:t>
            </a:r>
            <a:r>
              <a:rPr lang="ja-JP" altLang="en-US" sz="2800"/>
              <a:t>のレスポンス</a:t>
            </a:r>
            <a:br>
              <a:rPr lang="en-US" altLang="ja-JP" sz="2800"/>
            </a:br>
            <a:r>
              <a:rPr lang="ja-JP" altLang="en-US" sz="2800"/>
              <a:t>山本姓</a:t>
            </a:r>
            <a:r>
              <a:rPr lang="en-US" altLang="ja-JP" sz="2800"/>
              <a:t>2</a:t>
            </a:r>
            <a:r>
              <a:rPr lang="ja-JP" altLang="en-US" sz="2800"/>
              <a:t>名がヒット</a:t>
            </a:r>
            <a:br>
              <a:rPr lang="en-US" altLang="ja-JP" sz="2800"/>
            </a:br>
            <a:endParaRPr lang="ja-JP" altLang="en-US" sz="2800" b="1"/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9C1A29D4-7348-7078-2D12-275794BFFE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125" y="1314779"/>
            <a:ext cx="6555443" cy="4228441"/>
          </a:xfrm>
          <a:prstGeom prst="rect">
            <a:avLst/>
          </a:prstGeom>
          <a:ln>
            <a:solidFill>
              <a:srgbClr val="C00000"/>
            </a:solidFill>
          </a:ln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276E1879-3E3E-F9B5-3671-F0E127775A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1035" y="121920"/>
            <a:ext cx="5862577" cy="3029999"/>
          </a:xfrm>
          <a:prstGeom prst="rect">
            <a:avLst/>
          </a:prstGeom>
          <a:ln>
            <a:solidFill>
              <a:srgbClr val="C00000"/>
            </a:solidFill>
          </a:ln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669A2440-81D5-CAC1-908B-47A14B9A0C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1035" y="3268012"/>
            <a:ext cx="5782698" cy="3728522"/>
          </a:xfrm>
          <a:prstGeom prst="rect">
            <a:avLst/>
          </a:prstGeom>
          <a:ln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45110820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942FC4-7A56-DAF2-BDE6-4718BF5FAF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C19D3FE-1214-5621-7FB3-CBF3A514F4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282" y="747089"/>
            <a:ext cx="10515600" cy="1896099"/>
          </a:xfrm>
        </p:spPr>
        <p:txBody>
          <a:bodyPr>
            <a:normAutofit fontScale="90000"/>
          </a:bodyPr>
          <a:lstStyle/>
          <a:p>
            <a:r>
              <a:rPr lang="en-US" altLang="ja-JP" b="1"/>
              <a:t>GET [BASEURL]/Patient?</a:t>
            </a:r>
            <a:r>
              <a:rPr lang="en" altLang="ja-JP">
                <a:solidFill>
                  <a:srgbClr val="A31515"/>
                </a:solidFill>
                <a:latin typeface="Menlo" panose="020B0609030804020204" pitchFamily="49" charset="0"/>
              </a:rPr>
              <a:t>family=</a:t>
            </a:r>
            <a:r>
              <a:rPr lang="ja-JP" altLang="en-US" b="1"/>
              <a:t>山本</a:t>
            </a:r>
            <a:r>
              <a:rPr lang="en-US" altLang="ja-JP" b="1"/>
              <a:t>&amp;</a:t>
            </a:r>
            <a:r>
              <a:rPr lang="en" altLang="ja-JP">
                <a:solidFill>
                  <a:srgbClr val="A31515"/>
                </a:solidFill>
                <a:latin typeface="Menlo" panose="020B0609030804020204" pitchFamily="49" charset="0"/>
              </a:rPr>
              <a:t>given=</a:t>
            </a:r>
            <a:r>
              <a:rPr lang="ja-JP" altLang="en-US">
                <a:solidFill>
                  <a:srgbClr val="A31515"/>
                </a:solidFill>
                <a:latin typeface="Menlo" panose="020B0609030804020204" pitchFamily="49" charset="0"/>
              </a:rPr>
              <a:t>一郎</a:t>
            </a:r>
            <a:br>
              <a:rPr lang="en-US" altLang="ja-JP" b="1"/>
            </a:br>
            <a:r>
              <a:rPr lang="ja-JP" altLang="en-US" b="1"/>
              <a:t>を</a:t>
            </a:r>
            <a:r>
              <a:rPr lang="en-US" altLang="ja-JP" b="1"/>
              <a:t>curl</a:t>
            </a:r>
            <a:r>
              <a:rPr lang="ja-JP" altLang="en-US" b="1"/>
              <a:t>で送信する。</a:t>
            </a:r>
            <a:endParaRPr kumimoji="1" lang="ja-JP" altLang="en-US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5CCAA8C-D476-3B05-96DB-98960C9D5313}"/>
              </a:ext>
            </a:extLst>
          </p:cNvPr>
          <p:cNvSpPr txBox="1"/>
          <p:nvPr/>
        </p:nvSpPr>
        <p:spPr>
          <a:xfrm>
            <a:off x="618282" y="3429000"/>
            <a:ext cx="10997456" cy="1385957"/>
          </a:xfrm>
          <a:prstGeom prst="rect">
            <a:avLst/>
          </a:prstGeom>
          <a:noFill/>
          <a:ln>
            <a:solidFill>
              <a:schemeClr val="accent1">
                <a:shade val="1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" altLang="ja-JP" sz="2400" b="0">
                <a:solidFill>
                  <a:srgbClr val="795E26"/>
                </a:solidFill>
                <a:effectLst/>
                <a:latin typeface="Menlo" panose="020B0609030804020204" pitchFamily="49" charset="0"/>
              </a:rPr>
              <a:t>curl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400" b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-H</a:t>
            </a:r>
            <a:r>
              <a:rPr lang="en" altLang="ja-JP" sz="24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"@header.txt"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400" b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--get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400" b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--data-urlencode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4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"family=</a:t>
            </a:r>
            <a:r>
              <a:rPr lang="ja-JP" altLang="en-US" sz="24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山本</a:t>
            </a:r>
            <a:r>
              <a:rPr lang="en-US" altLang="ja-JP" sz="24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"</a:t>
            </a:r>
            <a:br>
              <a:rPr lang="en-US" altLang="ja-JP" sz="24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</a:br>
            <a:r>
              <a:rPr lang="ja-JP" altLang="en-US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US" altLang="ja-JP" sz="2400" b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--</a:t>
            </a:r>
            <a:r>
              <a:rPr lang="en" altLang="ja-JP" sz="2400" b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data-urlencode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4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"given=</a:t>
            </a:r>
            <a:r>
              <a:rPr lang="ja-JP" altLang="en-US" sz="24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一郎</a:t>
            </a:r>
            <a:r>
              <a:rPr lang="en-US" altLang="ja-JP" sz="24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"</a:t>
            </a:r>
            <a:r>
              <a:rPr lang="ja-JP" altLang="en-US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US" altLang="ja-JP" sz="24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$</a:t>
            </a:r>
            <a:r>
              <a:rPr lang="en" altLang="ja-JP" sz="24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ENDPOINT</a:t>
            </a:r>
            <a:r>
              <a:rPr lang="en" altLang="ja-JP" sz="24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/</a:t>
            </a:r>
            <a:r>
              <a:rPr lang="en" altLang="ja-JP" sz="24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$RTYPE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| </a:t>
            </a:r>
            <a:r>
              <a:rPr lang="en" altLang="ja-JP" sz="24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$PYTHON3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400" b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-m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4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json.tool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400" b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--no-ensure-ascii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| </a:t>
            </a:r>
            <a:r>
              <a:rPr lang="en" altLang="ja-JP" sz="2400" b="0">
                <a:solidFill>
                  <a:srgbClr val="795E26"/>
                </a:solidFill>
                <a:effectLst/>
                <a:latin typeface="Menlo" panose="020B0609030804020204" pitchFamily="49" charset="0"/>
              </a:rPr>
              <a:t>more</a:t>
            </a:r>
            <a:endParaRPr lang="en" altLang="ja-JP" sz="2400" b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633371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E16092-FB70-7065-F289-9FAEB3663B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C0C452C4-D8B0-6418-83C4-79DA9D165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493" y="313956"/>
            <a:ext cx="10713720" cy="1000823"/>
          </a:xfrm>
        </p:spPr>
        <p:txBody>
          <a:bodyPr>
            <a:normAutofit fontScale="90000"/>
          </a:bodyPr>
          <a:lstStyle/>
          <a:p>
            <a:pPr>
              <a:lnSpc>
                <a:spcPct val="140000"/>
              </a:lnSpc>
            </a:pPr>
            <a:r>
              <a:rPr lang="en-US" altLang="ja-JP" sz="2800"/>
              <a:t>GET</a:t>
            </a:r>
            <a:r>
              <a:rPr lang="ja-JP" altLang="en-US" sz="2800"/>
              <a:t>のレスポンス</a:t>
            </a:r>
            <a:br>
              <a:rPr lang="en-US" altLang="ja-JP" sz="2800"/>
            </a:br>
            <a:r>
              <a:rPr lang="ja-JP" altLang="en-US" sz="2800"/>
              <a:t>山本一郎　</a:t>
            </a:r>
            <a:r>
              <a:rPr lang="en-US" altLang="ja-JP" sz="2800"/>
              <a:t>1</a:t>
            </a:r>
            <a:r>
              <a:rPr lang="ja-JP" altLang="en-US" sz="2800"/>
              <a:t>名がヒット</a:t>
            </a:r>
            <a:br>
              <a:rPr lang="en-US" altLang="ja-JP" sz="2800"/>
            </a:br>
            <a:endParaRPr lang="ja-JP" altLang="en-US" sz="2800" b="1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346AA1F8-CB1A-B8BC-D106-F935148568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314779"/>
            <a:ext cx="6348413" cy="4814855"/>
          </a:xfrm>
          <a:prstGeom prst="rect">
            <a:avLst/>
          </a:prstGeom>
          <a:ln>
            <a:solidFill>
              <a:srgbClr val="C00000"/>
            </a:solidFill>
          </a:ln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977F2A86-6EC5-2798-D9BF-7B8F210947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5937" y="1729189"/>
            <a:ext cx="6290811" cy="4814855"/>
          </a:xfrm>
          <a:prstGeom prst="rect">
            <a:avLst/>
          </a:prstGeom>
          <a:ln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267192525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0EBB03-0A36-32A9-CC44-0C35E62378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9A3DD2F6-3518-B7D9-D5E2-811CE04EC9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21920"/>
            <a:ext cx="10713720" cy="1000823"/>
          </a:xfrm>
        </p:spPr>
        <p:txBody>
          <a:bodyPr>
            <a:normAutofit fontScale="90000"/>
          </a:bodyPr>
          <a:lstStyle/>
          <a:p>
            <a:pPr>
              <a:lnSpc>
                <a:spcPct val="140000"/>
              </a:lnSpc>
            </a:pPr>
            <a:r>
              <a:rPr lang="ja-JP" altLang="en-US" sz="2800"/>
              <a:t>リソースデータの</a:t>
            </a:r>
            <a:r>
              <a:rPr lang="en-US" altLang="ja-JP" sz="2800"/>
              <a:t>UPDATE</a:t>
            </a:r>
            <a:r>
              <a:rPr lang="ja-JP" altLang="en-US" sz="2800"/>
              <a:t>：</a:t>
            </a:r>
            <a:br>
              <a:rPr lang="en-US" altLang="ja-JP" sz="2800"/>
            </a:br>
            <a:r>
              <a:rPr lang="en-US" altLang="ja-JP" sz="2800"/>
              <a:t>PUT  </a:t>
            </a:r>
            <a:r>
              <a:rPr lang="en-US" altLang="ja-JP" sz="2800" b="1"/>
              <a:t>[BASEURL]/</a:t>
            </a:r>
            <a:r>
              <a:rPr lang="ja-JP" altLang="en-US" sz="2800" b="1"/>
              <a:t>リソースタイプ</a:t>
            </a:r>
            <a:r>
              <a:rPr lang="en-US" altLang="ja-JP" sz="2800" b="1"/>
              <a:t>/</a:t>
            </a:r>
            <a:r>
              <a:rPr lang="ja-JP" altLang="en-US" sz="2800" b="1"/>
              <a:t>リソース</a:t>
            </a:r>
            <a:r>
              <a:rPr lang="en-US" altLang="ja-JP" sz="2800" b="1"/>
              <a:t>ID</a:t>
            </a:r>
            <a:endParaRPr lang="ja-JP" altLang="en-US" sz="2800" b="1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E9A6A365-36E4-4682-DCF1-8F0300B285AC}"/>
              </a:ext>
            </a:extLst>
          </p:cNvPr>
          <p:cNvSpPr txBox="1"/>
          <p:nvPr/>
        </p:nvSpPr>
        <p:spPr>
          <a:xfrm>
            <a:off x="400050" y="1963374"/>
            <a:ext cx="11601450" cy="1385957"/>
          </a:xfrm>
          <a:prstGeom prst="rect">
            <a:avLst/>
          </a:prstGeom>
          <a:noFill/>
          <a:ln>
            <a:solidFill>
              <a:schemeClr val="accent1">
                <a:shade val="1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en" altLang="ja-JP" sz="2400" b="0">
                <a:solidFill>
                  <a:srgbClr val="008000"/>
                </a:solidFill>
                <a:effectLst/>
                <a:latin typeface="Menlo" panose="020B0609030804020204" pitchFamily="49" charset="0"/>
              </a:rPr>
              <a:t>#GET</a:t>
            </a:r>
            <a:r>
              <a:rPr lang="ja-JP" altLang="en" sz="2400" b="0">
                <a:solidFill>
                  <a:srgbClr val="008000"/>
                </a:solidFill>
                <a:effectLst/>
                <a:latin typeface="Menlo" panose="020B0609030804020204" pitchFamily="49" charset="0"/>
              </a:rPr>
              <a:t>　</a:t>
            </a:r>
            <a:r>
              <a:rPr lang="en" altLang="ja-JP" sz="2400" b="0">
                <a:solidFill>
                  <a:srgbClr val="008000"/>
                </a:solidFill>
                <a:effectLst/>
                <a:latin typeface="Menlo" panose="020B0609030804020204" pitchFamily="49" charset="0"/>
              </a:rPr>
              <a:t>Patient</a:t>
            </a:r>
            <a:r>
              <a:rPr lang="ja-JP" altLang="en-US" sz="2400" b="0">
                <a:solidFill>
                  <a:srgbClr val="008000"/>
                </a:solidFill>
                <a:effectLst/>
                <a:latin typeface="Menlo" panose="020B0609030804020204" pitchFamily="49" charset="0"/>
              </a:rPr>
              <a:t>リソースデータ </a:t>
            </a:r>
            <a:r>
              <a:rPr lang="en" altLang="ja-JP" sz="2400" b="0">
                <a:solidFill>
                  <a:srgbClr val="008000"/>
                </a:solidFill>
                <a:effectLst/>
                <a:latin typeface="Menlo" panose="020B0609030804020204" pitchFamily="49" charset="0"/>
              </a:rPr>
              <a:t>ID=22</a:t>
            </a:r>
            <a:r>
              <a:rPr lang="ja-JP" altLang="en-US" sz="2400" b="0">
                <a:solidFill>
                  <a:srgbClr val="008000"/>
                </a:solidFill>
                <a:effectLst/>
                <a:latin typeface="Menlo" panose="020B0609030804020204" pitchFamily="49" charset="0"/>
              </a:rPr>
              <a:t>を</a:t>
            </a:r>
            <a:r>
              <a:rPr lang="en" altLang="ja-JP" sz="2400" b="0">
                <a:solidFill>
                  <a:srgbClr val="008000"/>
                </a:solidFill>
                <a:effectLst/>
                <a:latin typeface="Menlo" panose="020B0609030804020204" pitchFamily="49" charset="0"/>
              </a:rPr>
              <a:t>GET</a:t>
            </a:r>
            <a:endParaRPr lang="en" altLang="ja-JP" sz="2400" b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" altLang="ja-JP" sz="2400" b="0">
                <a:solidFill>
                  <a:srgbClr val="795E26"/>
                </a:solidFill>
                <a:effectLst/>
                <a:latin typeface="Menlo" panose="020B0609030804020204" pitchFamily="49" charset="0"/>
              </a:rPr>
              <a:t>curl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400" b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-H</a:t>
            </a:r>
            <a:r>
              <a:rPr lang="en" altLang="ja-JP" sz="24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"@header.txt"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4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$ENDPOINT</a:t>
            </a:r>
            <a:r>
              <a:rPr lang="en" altLang="ja-JP" sz="24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/</a:t>
            </a:r>
            <a:r>
              <a:rPr lang="en" altLang="ja-JP" sz="24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$RTYPE</a:t>
            </a:r>
            <a:r>
              <a:rPr lang="en" altLang="ja-JP" sz="24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/22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| </a:t>
            </a:r>
            <a:r>
              <a:rPr lang="en" altLang="ja-JP" sz="24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$PYTHON3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400" b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-m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4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json.tool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400" b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--no-ensure-ascii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| </a:t>
            </a:r>
            <a:r>
              <a:rPr lang="en" altLang="ja-JP" sz="2400" b="0">
                <a:solidFill>
                  <a:srgbClr val="795E26"/>
                </a:solidFill>
                <a:effectLst/>
                <a:latin typeface="Menlo" panose="020B0609030804020204" pitchFamily="49" charset="0"/>
              </a:rPr>
              <a:t>more</a:t>
            </a:r>
            <a:endParaRPr lang="en" altLang="ja-JP" sz="2400" b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9CBC0A3-CC65-C8AD-E14A-E4999AA66900}"/>
              </a:ext>
            </a:extLst>
          </p:cNvPr>
          <p:cNvSpPr txBox="1"/>
          <p:nvPr/>
        </p:nvSpPr>
        <p:spPr>
          <a:xfrm>
            <a:off x="400050" y="1446363"/>
            <a:ext cx="4434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/>
              <a:t>たとえばリソース</a:t>
            </a:r>
            <a:r>
              <a:rPr lang="en-US" altLang="ja-JP"/>
              <a:t>ID 22</a:t>
            </a:r>
            <a:r>
              <a:rPr lang="ja-JP" altLang="en-US"/>
              <a:t>のリソースを</a:t>
            </a:r>
            <a:r>
              <a:rPr lang="en-US" altLang="ja-JP"/>
              <a:t>GET</a:t>
            </a:r>
            <a:endParaRPr kumimoji="1" lang="en-US" altLang="ja-JP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8584D3C-7FA7-DEDF-3F35-6CEB042F712D}"/>
              </a:ext>
            </a:extLst>
          </p:cNvPr>
          <p:cNvSpPr txBox="1"/>
          <p:nvPr/>
        </p:nvSpPr>
        <p:spPr>
          <a:xfrm>
            <a:off x="400050" y="3653773"/>
            <a:ext cx="4214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/>
              <a:t>リソース</a:t>
            </a:r>
            <a:r>
              <a:rPr lang="en-US" altLang="ja-JP"/>
              <a:t>ID 22</a:t>
            </a:r>
            <a:r>
              <a:rPr lang="ja-JP" altLang="en-US"/>
              <a:t>のリソースを</a:t>
            </a:r>
            <a:r>
              <a:rPr lang="en-US" altLang="ja-JP"/>
              <a:t>PUT</a:t>
            </a:r>
            <a:r>
              <a:rPr lang="ja-JP" altLang="en-US"/>
              <a:t>で更新</a:t>
            </a:r>
            <a:endParaRPr kumimoji="1" lang="en-US" altLang="ja-JP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A4B8030C-DAE1-6931-81F5-558154962292}"/>
              </a:ext>
            </a:extLst>
          </p:cNvPr>
          <p:cNvSpPr txBox="1"/>
          <p:nvPr/>
        </p:nvSpPr>
        <p:spPr>
          <a:xfrm>
            <a:off x="431006" y="4363428"/>
            <a:ext cx="11329988" cy="1539652"/>
          </a:xfrm>
          <a:prstGeom prst="rect">
            <a:avLst/>
          </a:prstGeom>
          <a:noFill/>
          <a:ln>
            <a:solidFill>
              <a:schemeClr val="accent1">
                <a:shade val="1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en" altLang="ja-JP" sz="20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RID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=</a:t>
            </a:r>
            <a:r>
              <a:rPr lang="en" altLang="ja-JP" sz="20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22</a:t>
            </a:r>
            <a:endParaRPr lang="en" altLang="ja-JP" sz="2000" b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" altLang="ja-JP" sz="20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DATAPUT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=</a:t>
            </a:r>
            <a:r>
              <a:rPr lang="en" altLang="ja-JP" sz="20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sampleData/Patient/Patient-Example-JP-Patient_put</a:t>
            </a:r>
            <a:r>
              <a:rPr lang="en" altLang="ja-JP" sz="20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$RID</a:t>
            </a:r>
            <a:r>
              <a:rPr lang="en" altLang="ja-JP" sz="20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.json</a:t>
            </a:r>
            <a:endParaRPr lang="en" altLang="ja-JP" sz="2000" b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pPr>
              <a:lnSpc>
                <a:spcPct val="120000"/>
              </a:lnSpc>
            </a:pPr>
            <a:r>
              <a:rPr lang="en" altLang="ja-JP" sz="20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$PYTHON3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unicodeEncode.py </a:t>
            </a:r>
            <a:r>
              <a:rPr lang="en" altLang="ja-JP" sz="20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$DATAPUT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| </a:t>
            </a:r>
            <a:r>
              <a:rPr lang="en" altLang="ja-JP" sz="2000" b="0">
                <a:solidFill>
                  <a:srgbClr val="795E26"/>
                </a:solidFill>
                <a:effectLst/>
                <a:latin typeface="Menlo" panose="020B0609030804020204" pitchFamily="49" charset="0"/>
              </a:rPr>
              <a:t>curl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000" b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-H</a:t>
            </a:r>
            <a:r>
              <a:rPr lang="en" altLang="ja-JP" sz="20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"@header.txt"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000" b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-X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0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PUT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000" b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-d</a:t>
            </a:r>
            <a:r>
              <a:rPr lang="en" altLang="ja-JP" sz="20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"@-"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0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$ENDPOINT</a:t>
            </a:r>
            <a:r>
              <a:rPr lang="en" altLang="ja-JP" sz="20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/</a:t>
            </a:r>
            <a:r>
              <a:rPr lang="en" altLang="ja-JP" sz="20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$RTYPE</a:t>
            </a:r>
            <a:r>
              <a:rPr lang="en" altLang="ja-JP" sz="20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/</a:t>
            </a:r>
            <a:r>
              <a:rPr lang="en" altLang="ja-JP" sz="20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$RID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| </a:t>
            </a:r>
            <a:r>
              <a:rPr lang="en" altLang="ja-JP" sz="20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$PYTHON3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000" b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-m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0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json.tool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000" b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--no-ensure-ascii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| </a:t>
            </a:r>
            <a:r>
              <a:rPr lang="en" altLang="ja-JP" sz="2000" b="0">
                <a:solidFill>
                  <a:srgbClr val="795E26"/>
                </a:solidFill>
                <a:effectLst/>
                <a:latin typeface="Menlo" panose="020B0609030804020204" pitchFamily="49" charset="0"/>
              </a:rPr>
              <a:t>more</a:t>
            </a:r>
            <a:endParaRPr lang="en" altLang="ja-JP" sz="2000" b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037228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C1688A-05FC-DD92-EE4F-2F4368CBF9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DD46C00D-9CA7-4078-4CFF-26F43CC4D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21920"/>
            <a:ext cx="10713720" cy="1000823"/>
          </a:xfrm>
        </p:spPr>
        <p:txBody>
          <a:bodyPr>
            <a:normAutofit fontScale="90000"/>
          </a:bodyPr>
          <a:lstStyle/>
          <a:p>
            <a:pPr>
              <a:lnSpc>
                <a:spcPct val="140000"/>
              </a:lnSpc>
            </a:pPr>
            <a:r>
              <a:rPr lang="ja-JP" altLang="en-US" sz="2800"/>
              <a:t>リソースデータの</a:t>
            </a:r>
            <a:r>
              <a:rPr lang="en-US" altLang="ja-JP" sz="2800"/>
              <a:t>UPDATE</a:t>
            </a:r>
            <a:r>
              <a:rPr lang="ja-JP" altLang="en-US" sz="2800"/>
              <a:t>：</a:t>
            </a:r>
            <a:br>
              <a:rPr lang="en-US" altLang="ja-JP" sz="2800"/>
            </a:br>
            <a:r>
              <a:rPr lang="en-US" altLang="ja-JP" sz="2800"/>
              <a:t>PUT  </a:t>
            </a:r>
            <a:r>
              <a:rPr lang="en-US" altLang="ja-JP" sz="2800" b="1"/>
              <a:t>[BASEURL]/</a:t>
            </a:r>
            <a:r>
              <a:rPr lang="ja-JP" altLang="en-US" sz="2800" b="1"/>
              <a:t>リソースタイプ</a:t>
            </a:r>
            <a:r>
              <a:rPr lang="en-US" altLang="ja-JP" sz="2800" b="1"/>
              <a:t>/</a:t>
            </a:r>
            <a:r>
              <a:rPr lang="ja-JP" altLang="en-US" sz="2800" b="1"/>
              <a:t>リソース</a:t>
            </a:r>
            <a:r>
              <a:rPr lang="en-US" altLang="ja-JP" sz="2800" b="1"/>
              <a:t>ID</a:t>
            </a:r>
            <a:endParaRPr lang="ja-JP" altLang="en-US" sz="2800" b="1"/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57323118-A363-2099-0E7E-AC11A9B2D0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" y="1781870"/>
            <a:ext cx="11217917" cy="7662168"/>
          </a:xfrm>
          <a:prstGeom prst="rect">
            <a:avLst/>
          </a:prstGeom>
          <a:ln>
            <a:solidFill>
              <a:srgbClr val="C00000"/>
            </a:solidFill>
          </a:ln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3650DA1-A706-DCC8-E703-6041974EC0C0}"/>
              </a:ext>
            </a:extLst>
          </p:cNvPr>
          <p:cNvSpPr txBox="1"/>
          <p:nvPr/>
        </p:nvSpPr>
        <p:spPr>
          <a:xfrm>
            <a:off x="334003" y="2428876"/>
            <a:ext cx="3795085" cy="41433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endParaRPr kumimoji="1" lang="ja-JP" altLang="en-US"/>
          </a:p>
        </p:txBody>
      </p:sp>
      <p:sp>
        <p:nvSpPr>
          <p:cNvPr id="8" name="左矢印 7">
            <a:extLst>
              <a:ext uri="{FF2B5EF4-FFF2-40B4-BE49-F238E27FC236}">
                <a16:creationId xmlns:a16="http://schemas.microsoft.com/office/drawing/2014/main" id="{A18ADF47-AA5A-BC81-2A1B-5BBD6E7EAE6A}"/>
              </a:ext>
            </a:extLst>
          </p:cNvPr>
          <p:cNvSpPr/>
          <p:nvPr/>
        </p:nvSpPr>
        <p:spPr>
          <a:xfrm>
            <a:off x="4314826" y="2500313"/>
            <a:ext cx="1514475" cy="257175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7F7C521-6A15-CEB2-DF5F-074B1A8FBD8E}"/>
              </a:ext>
            </a:extLst>
          </p:cNvPr>
          <p:cNvSpPr txBox="1"/>
          <p:nvPr/>
        </p:nvSpPr>
        <p:spPr>
          <a:xfrm>
            <a:off x="5996940" y="2282609"/>
            <a:ext cx="55082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/>
              <a:t>PUT</a:t>
            </a:r>
            <a:r>
              <a:rPr kumimoji="1" lang="ja-JP" altLang="en-US"/>
              <a:t>で更新するデータは、更新対象のリソース</a:t>
            </a:r>
            <a:r>
              <a:rPr kumimoji="1" lang="en-US" altLang="ja-JP"/>
              <a:t>ID</a:t>
            </a:r>
            <a:r>
              <a:rPr lang="ja-JP" altLang="en-US"/>
              <a:t>を</a:t>
            </a:r>
            <a:endParaRPr lang="en-US" altLang="ja-JP"/>
          </a:p>
          <a:p>
            <a:r>
              <a:rPr kumimoji="1" lang="en-US" altLang="ja-JP"/>
              <a:t>id</a:t>
            </a:r>
            <a:r>
              <a:rPr kumimoji="1" lang="ja-JP" altLang="en-US"/>
              <a:t>要素に記述しておく。</a:t>
            </a:r>
            <a:endParaRPr kumimoji="1" lang="en-US" altLang="ja-JP"/>
          </a:p>
        </p:txBody>
      </p:sp>
    </p:spTree>
    <p:extLst>
      <p:ext uri="{BB962C8B-B14F-4D97-AF65-F5344CB8AC3E}">
        <p14:creationId xmlns:p14="http://schemas.microsoft.com/office/powerpoint/2010/main" val="394231566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CE4A5C-7EEE-2BCF-F494-1C1ECA9547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B1882E2C-CBB0-9AF0-50DF-E0737C283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493" y="313956"/>
            <a:ext cx="10713720" cy="1672007"/>
          </a:xfrm>
        </p:spPr>
        <p:txBody>
          <a:bodyPr>
            <a:normAutofit fontScale="90000"/>
          </a:bodyPr>
          <a:lstStyle/>
          <a:p>
            <a:pPr>
              <a:lnSpc>
                <a:spcPct val="140000"/>
              </a:lnSpc>
            </a:pPr>
            <a:r>
              <a:rPr lang="en-US" altLang="ja-JP" sz="2800" b="1"/>
              <a:t>PUT</a:t>
            </a:r>
            <a:r>
              <a:rPr lang="ja-JP" altLang="en-US" sz="2800" b="1"/>
              <a:t>のレスポンス</a:t>
            </a:r>
            <a:br>
              <a:rPr lang="en-US" altLang="ja-JP" sz="2800" b="1"/>
            </a:br>
            <a:r>
              <a:rPr lang="ja-JP" altLang="en-US" sz="2800" b="1"/>
              <a:t>指定したリソース</a:t>
            </a:r>
            <a:r>
              <a:rPr lang="en-US" altLang="ja-JP" sz="2800" b="1"/>
              <a:t>ID</a:t>
            </a:r>
            <a:r>
              <a:rPr lang="ja-JP" altLang="en-US" sz="2800" b="1"/>
              <a:t>のデータが更新され、</a:t>
            </a:r>
            <a:r>
              <a:rPr lang="en-US" altLang="ja-JP" sz="2800" b="1"/>
              <a:t>version</a:t>
            </a:r>
            <a:r>
              <a:rPr lang="ja-JP" altLang="en-US" sz="2800" b="1"/>
              <a:t>要素が自動インクリメントされて登録される。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84E06EDF-C758-A5F0-A518-6A60DD7490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4" y="2370105"/>
            <a:ext cx="11653979" cy="6859620"/>
          </a:xfrm>
          <a:prstGeom prst="rect">
            <a:avLst/>
          </a:prstGeom>
          <a:ln>
            <a:solidFill>
              <a:schemeClr val="accent1">
                <a:shade val="15000"/>
              </a:schemeClr>
            </a:solidFill>
          </a:ln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C9CE859-1618-450C-09EF-DADD5710A6E3}"/>
              </a:ext>
            </a:extLst>
          </p:cNvPr>
          <p:cNvSpPr txBox="1"/>
          <p:nvPr/>
        </p:nvSpPr>
        <p:spPr>
          <a:xfrm>
            <a:off x="128447" y="2928936"/>
            <a:ext cx="3795085" cy="41433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endParaRPr kumimoji="1" lang="ja-JP" altLang="en-US"/>
          </a:p>
        </p:txBody>
      </p:sp>
      <p:sp>
        <p:nvSpPr>
          <p:cNvPr id="6" name="左矢印 5">
            <a:extLst>
              <a:ext uri="{FF2B5EF4-FFF2-40B4-BE49-F238E27FC236}">
                <a16:creationId xmlns:a16="http://schemas.microsoft.com/office/drawing/2014/main" id="{22314C7D-C962-1A82-8E10-10B787D62499}"/>
              </a:ext>
            </a:extLst>
          </p:cNvPr>
          <p:cNvSpPr/>
          <p:nvPr/>
        </p:nvSpPr>
        <p:spPr>
          <a:xfrm>
            <a:off x="4109270" y="3000373"/>
            <a:ext cx="1514475" cy="257175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74717911-BD42-C121-88A3-AC7F421D4D81}"/>
              </a:ext>
            </a:extLst>
          </p:cNvPr>
          <p:cNvSpPr txBox="1"/>
          <p:nvPr/>
        </p:nvSpPr>
        <p:spPr>
          <a:xfrm>
            <a:off x="5809483" y="2944294"/>
            <a:ext cx="2278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/>
              <a:t>ID</a:t>
            </a:r>
            <a:r>
              <a:rPr kumimoji="1" lang="ja-JP" altLang="en-US"/>
              <a:t>は対象リソース</a:t>
            </a:r>
            <a:r>
              <a:rPr kumimoji="1" lang="en-US" altLang="ja-JP"/>
              <a:t>ID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68D98531-588C-4069-D220-4D78558C4F21}"/>
              </a:ext>
            </a:extLst>
          </p:cNvPr>
          <p:cNvSpPr txBox="1"/>
          <p:nvPr/>
        </p:nvSpPr>
        <p:spPr>
          <a:xfrm>
            <a:off x="766622" y="3490599"/>
            <a:ext cx="3795085" cy="41433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endParaRPr kumimoji="1" lang="ja-JP" altLang="en-US"/>
          </a:p>
        </p:txBody>
      </p:sp>
      <p:sp>
        <p:nvSpPr>
          <p:cNvPr id="10" name="左矢印 9">
            <a:extLst>
              <a:ext uri="{FF2B5EF4-FFF2-40B4-BE49-F238E27FC236}">
                <a16:creationId xmlns:a16="http://schemas.microsoft.com/office/drawing/2014/main" id="{6AAFB252-73A7-312C-23B0-1DD0EEFF5970}"/>
              </a:ext>
            </a:extLst>
          </p:cNvPr>
          <p:cNvSpPr/>
          <p:nvPr/>
        </p:nvSpPr>
        <p:spPr>
          <a:xfrm>
            <a:off x="4747445" y="3562036"/>
            <a:ext cx="1514475" cy="257175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7F926423-EE71-546E-B08B-D466D087C0F0}"/>
              </a:ext>
            </a:extLst>
          </p:cNvPr>
          <p:cNvSpPr txBox="1"/>
          <p:nvPr/>
        </p:nvSpPr>
        <p:spPr>
          <a:xfrm>
            <a:off x="6447658" y="3505957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/>
              <a:t>version</a:t>
            </a:r>
            <a:r>
              <a:rPr kumimoji="1" lang="ja-JP" altLang="en-US"/>
              <a:t>が自動更新される</a:t>
            </a:r>
            <a:endParaRPr kumimoji="1" lang="en-US" altLang="ja-JP"/>
          </a:p>
        </p:txBody>
      </p:sp>
    </p:spTree>
    <p:extLst>
      <p:ext uri="{BB962C8B-B14F-4D97-AF65-F5344CB8AC3E}">
        <p14:creationId xmlns:p14="http://schemas.microsoft.com/office/powerpoint/2010/main" val="154635587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0161FF-DDD6-B540-1F81-9EB65EC8B8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951EAD15-419A-6F08-D0DD-B0F2175D42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21920"/>
            <a:ext cx="11551920" cy="1000823"/>
          </a:xfrm>
        </p:spPr>
        <p:txBody>
          <a:bodyPr>
            <a:normAutofit fontScale="90000"/>
          </a:bodyPr>
          <a:lstStyle/>
          <a:p>
            <a:pPr>
              <a:lnSpc>
                <a:spcPct val="140000"/>
              </a:lnSpc>
            </a:pPr>
            <a:r>
              <a:rPr lang="ja-JP" altLang="en-US" sz="2800" b="1"/>
              <a:t>リソースデータの</a:t>
            </a:r>
            <a:r>
              <a:rPr lang="en-US" altLang="ja-JP" sz="2800" b="1"/>
              <a:t>version</a:t>
            </a:r>
            <a:r>
              <a:rPr lang="ja-JP" altLang="en-US" sz="2800" b="1"/>
              <a:t>を指定して検索</a:t>
            </a:r>
            <a:r>
              <a:rPr lang="ja-JP" altLang="en-US" sz="2800"/>
              <a:t>：</a:t>
            </a:r>
            <a:br>
              <a:rPr lang="en-US" altLang="ja-JP" sz="2800"/>
            </a:br>
            <a:r>
              <a:rPr lang="en-US" altLang="ja-JP" sz="2800" b="1"/>
              <a:t>[BASEURL]/</a:t>
            </a:r>
            <a:r>
              <a:rPr lang="ja-JP" altLang="en-US" sz="2800" b="1"/>
              <a:t>リソースタイプ</a:t>
            </a:r>
            <a:r>
              <a:rPr lang="en-US" altLang="ja-JP" sz="2800" b="1"/>
              <a:t>/</a:t>
            </a:r>
            <a:r>
              <a:rPr lang="ja-JP" altLang="en-US" sz="2800" b="1"/>
              <a:t>リソース</a:t>
            </a:r>
            <a:r>
              <a:rPr lang="en-US" altLang="ja-JP" sz="2800" b="1"/>
              <a:t>ID/_history/</a:t>
            </a:r>
            <a:r>
              <a:rPr lang="ja-JP" altLang="en-US" sz="2800" b="1"/>
              <a:t>バージョン番号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DCAFFF9-B12A-FE6B-4D31-5065C05495D1}"/>
              </a:ext>
            </a:extLst>
          </p:cNvPr>
          <p:cNvSpPr txBox="1"/>
          <p:nvPr/>
        </p:nvSpPr>
        <p:spPr>
          <a:xfrm>
            <a:off x="1005840" y="1290457"/>
            <a:ext cx="10820400" cy="2113079"/>
          </a:xfrm>
          <a:prstGeom prst="rect">
            <a:avLst/>
          </a:prstGeom>
          <a:noFill/>
          <a:ln>
            <a:solidFill>
              <a:schemeClr val="accent1">
                <a:shade val="1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en" altLang="ja-JP" sz="2400" b="0">
                <a:solidFill>
                  <a:srgbClr val="008000"/>
                </a:solidFill>
                <a:effectLst/>
                <a:latin typeface="Menlo" panose="020B0609030804020204" pitchFamily="49" charset="0"/>
              </a:rPr>
              <a:t>#GET Patient</a:t>
            </a:r>
            <a:r>
              <a:rPr lang="ja-JP" altLang="en-US" sz="2400" b="0">
                <a:solidFill>
                  <a:srgbClr val="008000"/>
                </a:solidFill>
                <a:effectLst/>
                <a:latin typeface="Menlo" panose="020B0609030804020204" pitchFamily="49" charset="0"/>
              </a:rPr>
              <a:t>リソースデータ </a:t>
            </a:r>
            <a:r>
              <a:rPr lang="en" altLang="ja-JP" sz="2400" b="0">
                <a:solidFill>
                  <a:srgbClr val="008000"/>
                </a:solidFill>
                <a:effectLst/>
                <a:latin typeface="Menlo" panose="020B0609030804020204" pitchFamily="49" charset="0"/>
              </a:rPr>
              <a:t>ID=22</a:t>
            </a:r>
            <a:r>
              <a:rPr lang="ja-JP" altLang="en-US" sz="2400" b="0">
                <a:solidFill>
                  <a:srgbClr val="008000"/>
                </a:solidFill>
                <a:effectLst/>
                <a:latin typeface="Menlo" panose="020B0609030804020204" pitchFamily="49" charset="0"/>
              </a:rPr>
              <a:t>の</a:t>
            </a:r>
            <a:r>
              <a:rPr lang="en" altLang="ja-JP" sz="2400" b="0">
                <a:solidFill>
                  <a:srgbClr val="008000"/>
                </a:solidFill>
                <a:effectLst/>
                <a:latin typeface="Menlo" panose="020B0609030804020204" pitchFamily="49" charset="0"/>
              </a:rPr>
              <a:t>version=1 </a:t>
            </a:r>
            <a:r>
              <a:rPr lang="ja-JP" altLang="en-US" sz="2400" b="0">
                <a:solidFill>
                  <a:srgbClr val="008000"/>
                </a:solidFill>
                <a:effectLst/>
                <a:latin typeface="Menlo" panose="020B0609030804020204" pitchFamily="49" charset="0"/>
              </a:rPr>
              <a:t>だけを検索する</a:t>
            </a:r>
            <a:endParaRPr lang="ja-JP" altLang="en-US" sz="2400" b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" altLang="ja-JP" sz="24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RID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=</a:t>
            </a:r>
            <a:r>
              <a:rPr lang="en" altLang="ja-JP" sz="24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22</a:t>
            </a:r>
            <a:endParaRPr lang="en" altLang="ja-JP" sz="2400" b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" altLang="ja-JP" sz="2400" b="0">
                <a:solidFill>
                  <a:srgbClr val="795E26"/>
                </a:solidFill>
                <a:effectLst/>
                <a:latin typeface="Menlo" panose="020B0609030804020204" pitchFamily="49" charset="0"/>
              </a:rPr>
              <a:t>curl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400" b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-H</a:t>
            </a:r>
            <a:r>
              <a:rPr lang="en" altLang="ja-JP" sz="24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"@header.txt"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4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$ENDPOINT</a:t>
            </a:r>
            <a:r>
              <a:rPr lang="en" altLang="ja-JP" sz="24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/</a:t>
            </a:r>
            <a:r>
              <a:rPr lang="en" altLang="ja-JP" sz="24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$RTYPE</a:t>
            </a:r>
            <a:r>
              <a:rPr lang="en" altLang="ja-JP" sz="24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/</a:t>
            </a:r>
            <a:r>
              <a:rPr lang="en" altLang="ja-JP" sz="24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$RID</a:t>
            </a:r>
            <a:r>
              <a:rPr lang="en" altLang="ja-JP" sz="24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/_history/1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| </a:t>
            </a:r>
            <a:r>
              <a:rPr lang="en" altLang="ja-JP" sz="24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$PYTHON3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400" b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-m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4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json.tool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400" b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--no-ensure-ascii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| </a:t>
            </a:r>
            <a:r>
              <a:rPr lang="en" altLang="ja-JP" sz="2400" b="0">
                <a:solidFill>
                  <a:srgbClr val="795E26"/>
                </a:solidFill>
                <a:effectLst/>
                <a:latin typeface="Menlo" panose="020B0609030804020204" pitchFamily="49" charset="0"/>
              </a:rPr>
              <a:t>more</a:t>
            </a:r>
            <a:endParaRPr lang="en" altLang="ja-JP" sz="2400" b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pPr>
              <a:lnSpc>
                <a:spcPts val="1800"/>
              </a:lnSpc>
            </a:pPr>
            <a:endParaRPr lang="en" altLang="ja-JP" sz="2400" b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E215C8BF-49C5-242D-ABBB-CECAEA7A89C7}"/>
              </a:ext>
            </a:extLst>
          </p:cNvPr>
          <p:cNvSpPr txBox="1"/>
          <p:nvPr/>
        </p:nvSpPr>
        <p:spPr>
          <a:xfrm>
            <a:off x="3490158" y="6212860"/>
            <a:ext cx="5211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800"/>
              <a:t>レスポンス例は本資料では省略</a:t>
            </a:r>
            <a:endParaRPr kumimoji="1" lang="ja-JP" altLang="en-US" sz="280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0CC8EDD5-89F3-F39D-B15C-AC040A300B8A}"/>
              </a:ext>
            </a:extLst>
          </p:cNvPr>
          <p:cNvSpPr txBox="1"/>
          <p:nvPr/>
        </p:nvSpPr>
        <p:spPr>
          <a:xfrm>
            <a:off x="1005840" y="4395587"/>
            <a:ext cx="10820400" cy="2343911"/>
          </a:xfrm>
          <a:prstGeom prst="rect">
            <a:avLst/>
          </a:prstGeom>
          <a:noFill/>
          <a:ln>
            <a:solidFill>
              <a:schemeClr val="accent1">
                <a:shade val="1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en" altLang="ja-JP" sz="2400" b="0">
                <a:solidFill>
                  <a:srgbClr val="008000"/>
                </a:solidFill>
                <a:effectLst/>
                <a:latin typeface="Menlo" panose="020B0609030804020204" pitchFamily="49" charset="0"/>
              </a:rPr>
              <a:t>#GET Patient</a:t>
            </a:r>
            <a:r>
              <a:rPr lang="ja-JP" altLang="en-US" sz="2400" b="0">
                <a:solidFill>
                  <a:srgbClr val="008000"/>
                </a:solidFill>
                <a:effectLst/>
                <a:latin typeface="Menlo" panose="020B0609030804020204" pitchFamily="49" charset="0"/>
              </a:rPr>
              <a:t>リソースデータ </a:t>
            </a:r>
            <a:r>
              <a:rPr lang="en" altLang="ja-JP" sz="2400" b="0">
                <a:solidFill>
                  <a:srgbClr val="008000"/>
                </a:solidFill>
                <a:effectLst/>
                <a:latin typeface="Menlo" panose="020B0609030804020204" pitchFamily="49" charset="0"/>
              </a:rPr>
              <a:t>ID=22</a:t>
            </a:r>
            <a:r>
              <a:rPr lang="ja-JP" altLang="en-US" sz="2400" b="0">
                <a:solidFill>
                  <a:srgbClr val="008000"/>
                </a:solidFill>
                <a:effectLst/>
                <a:latin typeface="Menlo" panose="020B0609030804020204" pitchFamily="49" charset="0"/>
              </a:rPr>
              <a:t>の</a:t>
            </a:r>
            <a:r>
              <a:rPr lang="en" altLang="ja-JP" sz="2400" b="0">
                <a:solidFill>
                  <a:srgbClr val="008000"/>
                </a:solidFill>
                <a:effectLst/>
                <a:latin typeface="Menlo" panose="020B0609030804020204" pitchFamily="49" charset="0"/>
              </a:rPr>
              <a:t>version=1 </a:t>
            </a:r>
            <a:r>
              <a:rPr lang="ja-JP" altLang="en-US" sz="2400" b="0">
                <a:solidFill>
                  <a:srgbClr val="008000"/>
                </a:solidFill>
                <a:effectLst/>
                <a:latin typeface="Menlo" panose="020B0609030804020204" pitchFamily="49" charset="0"/>
              </a:rPr>
              <a:t>だけを検索する</a:t>
            </a:r>
            <a:endParaRPr lang="ja-JP" altLang="en-US" sz="2400" b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" altLang="ja-JP" sz="24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RID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=</a:t>
            </a:r>
            <a:r>
              <a:rPr lang="en" altLang="ja-JP" sz="24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22</a:t>
            </a:r>
            <a:endParaRPr lang="en" altLang="ja-JP" sz="2400" b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" altLang="ja-JP" sz="2400" b="0">
                <a:solidFill>
                  <a:srgbClr val="795E26"/>
                </a:solidFill>
                <a:effectLst/>
                <a:latin typeface="Menlo" panose="020B0609030804020204" pitchFamily="49" charset="0"/>
              </a:rPr>
              <a:t>curl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400" b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-H</a:t>
            </a:r>
            <a:r>
              <a:rPr lang="en" altLang="ja-JP" sz="24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"@header.txt"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4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$ENDPOINT</a:t>
            </a:r>
            <a:r>
              <a:rPr lang="en" altLang="ja-JP" sz="24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/</a:t>
            </a:r>
            <a:r>
              <a:rPr lang="en" altLang="ja-JP" sz="24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$RTYPE</a:t>
            </a:r>
            <a:r>
              <a:rPr lang="en" altLang="ja-JP" sz="24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/</a:t>
            </a:r>
            <a:r>
              <a:rPr lang="en" altLang="ja-JP" sz="24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$RID</a:t>
            </a:r>
            <a:r>
              <a:rPr lang="en" altLang="ja-JP" sz="24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/_history</a:t>
            </a:r>
            <a:r>
              <a:rPr lang="ja-JP" altLang="en-US" sz="24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　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| </a:t>
            </a:r>
            <a:r>
              <a:rPr lang="en" altLang="ja-JP" sz="24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$PYTHON3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400" b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-m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4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json.tool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400" b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--no-ensure-ascii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| </a:t>
            </a:r>
            <a:r>
              <a:rPr lang="en" altLang="ja-JP" sz="2400" b="0">
                <a:solidFill>
                  <a:srgbClr val="795E26"/>
                </a:solidFill>
                <a:effectLst/>
                <a:latin typeface="Menlo" panose="020B0609030804020204" pitchFamily="49" charset="0"/>
              </a:rPr>
              <a:t>more</a:t>
            </a:r>
            <a:endParaRPr lang="en" altLang="ja-JP" sz="2400" b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pPr>
              <a:lnSpc>
                <a:spcPts val="1800"/>
              </a:lnSpc>
            </a:pPr>
            <a:b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</a:br>
            <a:endParaRPr lang="en" altLang="ja-JP" sz="2400" b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</p:txBody>
      </p:sp>
      <p:sp>
        <p:nvSpPr>
          <p:cNvPr id="8" name="タイトル 3">
            <a:extLst>
              <a:ext uri="{FF2B5EF4-FFF2-40B4-BE49-F238E27FC236}">
                <a16:creationId xmlns:a16="http://schemas.microsoft.com/office/drawing/2014/main" id="{31C666FF-9802-4345-059E-32EF45791C38}"/>
              </a:ext>
            </a:extLst>
          </p:cNvPr>
          <p:cNvSpPr txBox="1">
            <a:spLocks/>
          </p:cNvSpPr>
          <p:nvPr/>
        </p:nvSpPr>
        <p:spPr>
          <a:xfrm>
            <a:off x="640080" y="3429000"/>
            <a:ext cx="11551920" cy="10008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40000"/>
              </a:lnSpc>
            </a:pPr>
            <a:r>
              <a:rPr lang="ja-JP" altLang="en-US" sz="2800" b="1"/>
              <a:t>リソースデータの全</a:t>
            </a:r>
            <a:r>
              <a:rPr lang="en-US" altLang="ja-JP" sz="2800" b="1"/>
              <a:t>version</a:t>
            </a:r>
            <a:r>
              <a:rPr lang="ja-JP" altLang="en-US" sz="2800" b="1"/>
              <a:t>を検索</a:t>
            </a:r>
            <a:r>
              <a:rPr lang="ja-JP" altLang="en-US" sz="2800"/>
              <a:t>：</a:t>
            </a:r>
            <a:br>
              <a:rPr lang="en-US" altLang="ja-JP" sz="2800"/>
            </a:br>
            <a:r>
              <a:rPr lang="en-US" altLang="ja-JP" sz="2800" b="1"/>
              <a:t>[BASEURL]/</a:t>
            </a:r>
            <a:r>
              <a:rPr lang="ja-JP" altLang="en-US" sz="2800" b="1"/>
              <a:t>リソースタイプ</a:t>
            </a:r>
            <a:r>
              <a:rPr lang="en-US" altLang="ja-JP" sz="2800" b="1"/>
              <a:t>/</a:t>
            </a:r>
            <a:r>
              <a:rPr lang="ja-JP" altLang="en-US" sz="2800" b="1"/>
              <a:t>リソース</a:t>
            </a:r>
            <a:r>
              <a:rPr lang="en-US" altLang="ja-JP" sz="2800" b="1"/>
              <a:t>ID/_history</a:t>
            </a:r>
            <a:endParaRPr lang="ja-JP" altLang="en-US" sz="2800" b="1"/>
          </a:p>
        </p:txBody>
      </p:sp>
      <p:sp>
        <p:nvSpPr>
          <p:cNvPr id="9" name="下矢印 8">
            <a:extLst>
              <a:ext uri="{FF2B5EF4-FFF2-40B4-BE49-F238E27FC236}">
                <a16:creationId xmlns:a16="http://schemas.microsoft.com/office/drawing/2014/main" id="{C9425EE6-26FD-8E7C-C9A8-713B15A9D2A4}"/>
              </a:ext>
            </a:extLst>
          </p:cNvPr>
          <p:cNvSpPr/>
          <p:nvPr/>
        </p:nvSpPr>
        <p:spPr>
          <a:xfrm rot="835051">
            <a:off x="10831532" y="1162669"/>
            <a:ext cx="241935" cy="966587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352858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9E9A27-F33E-EC11-4BDA-877E5DE974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1891ADB1-C474-63C4-A17F-86CFA317A5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21920"/>
            <a:ext cx="10713720" cy="1000823"/>
          </a:xfrm>
        </p:spPr>
        <p:txBody>
          <a:bodyPr>
            <a:normAutofit fontScale="90000"/>
          </a:bodyPr>
          <a:lstStyle/>
          <a:p>
            <a:pPr>
              <a:lnSpc>
                <a:spcPct val="140000"/>
              </a:lnSpc>
            </a:pPr>
            <a:r>
              <a:rPr lang="ja-JP" altLang="en-US" sz="2800"/>
              <a:t>リソースデータの</a:t>
            </a:r>
            <a:r>
              <a:rPr lang="en-US" altLang="ja-JP" sz="2800"/>
              <a:t>DELETE</a:t>
            </a:r>
            <a:r>
              <a:rPr lang="ja-JP" altLang="en-US" sz="2800"/>
              <a:t>：</a:t>
            </a:r>
            <a:br>
              <a:rPr lang="en-US" altLang="ja-JP" sz="2800"/>
            </a:br>
            <a:r>
              <a:rPr lang="en-US" altLang="ja-JP" sz="2800" b="1"/>
              <a:t>[BASEURL]/</a:t>
            </a:r>
            <a:r>
              <a:rPr lang="ja-JP" altLang="en-US" sz="2800" b="1"/>
              <a:t>リソースタイプ</a:t>
            </a:r>
            <a:r>
              <a:rPr lang="en-US" altLang="ja-JP" sz="2800" b="1"/>
              <a:t>/</a:t>
            </a:r>
            <a:r>
              <a:rPr lang="ja-JP" altLang="en-US" sz="2800" b="1"/>
              <a:t>リソース</a:t>
            </a:r>
            <a:r>
              <a:rPr lang="en-US" altLang="ja-JP" sz="2800" b="1"/>
              <a:t>ID</a:t>
            </a:r>
            <a:endParaRPr lang="ja-JP" altLang="en-US" sz="2800" b="1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6EF50969-9AD0-F492-7A02-637D60B46C1E}"/>
              </a:ext>
            </a:extLst>
          </p:cNvPr>
          <p:cNvSpPr txBox="1"/>
          <p:nvPr/>
        </p:nvSpPr>
        <p:spPr>
          <a:xfrm>
            <a:off x="919520" y="2646358"/>
            <a:ext cx="10154840" cy="1829155"/>
          </a:xfrm>
          <a:prstGeom prst="rect">
            <a:avLst/>
          </a:prstGeom>
          <a:noFill/>
          <a:ln>
            <a:solidFill>
              <a:schemeClr val="accent1">
                <a:shade val="1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en" altLang="ja-JP" sz="2400" b="0">
                <a:solidFill>
                  <a:srgbClr val="008000"/>
                </a:solidFill>
                <a:effectLst/>
                <a:latin typeface="Menlo" panose="020B0609030804020204" pitchFamily="49" charset="0"/>
              </a:rPr>
              <a:t>#DELETE Patient</a:t>
            </a:r>
            <a:r>
              <a:rPr lang="ja-JP" altLang="en-US" sz="2400" b="0">
                <a:solidFill>
                  <a:srgbClr val="008000"/>
                </a:solidFill>
                <a:effectLst/>
                <a:latin typeface="Menlo" panose="020B0609030804020204" pitchFamily="49" charset="0"/>
              </a:rPr>
              <a:t>リソースデータ </a:t>
            </a:r>
            <a:r>
              <a:rPr lang="en" altLang="ja-JP" sz="2400" b="0">
                <a:solidFill>
                  <a:srgbClr val="008000"/>
                </a:solidFill>
                <a:effectLst/>
                <a:latin typeface="Menlo" panose="020B0609030804020204" pitchFamily="49" charset="0"/>
              </a:rPr>
              <a:t>ID=24 </a:t>
            </a:r>
            <a:r>
              <a:rPr lang="ja-JP" altLang="en-US" sz="2400" b="0">
                <a:solidFill>
                  <a:srgbClr val="008000"/>
                </a:solidFill>
                <a:effectLst/>
                <a:latin typeface="Menlo" panose="020B0609030804020204" pitchFamily="49" charset="0"/>
              </a:rPr>
              <a:t>を削除する</a:t>
            </a:r>
            <a:endParaRPr lang="ja-JP" altLang="en-US" sz="2400" b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" altLang="ja-JP" sz="24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RID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=</a:t>
            </a:r>
            <a:r>
              <a:rPr lang="en" altLang="ja-JP" sz="24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24</a:t>
            </a:r>
            <a:endParaRPr lang="en" altLang="ja-JP" sz="2400" b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" altLang="ja-JP" sz="2400" b="0">
                <a:solidFill>
                  <a:srgbClr val="795E26"/>
                </a:solidFill>
                <a:effectLst/>
                <a:latin typeface="Menlo" panose="020B0609030804020204" pitchFamily="49" charset="0"/>
              </a:rPr>
              <a:t>curl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400" b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-H</a:t>
            </a:r>
            <a:r>
              <a:rPr lang="en" altLang="ja-JP" sz="24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"@header.txt"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400" b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-X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4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DELETE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4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$ENDPOINT</a:t>
            </a:r>
            <a:r>
              <a:rPr lang="en" altLang="ja-JP" sz="24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/</a:t>
            </a:r>
            <a:r>
              <a:rPr lang="en" altLang="ja-JP" sz="24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$RTYPE</a:t>
            </a:r>
            <a:r>
              <a:rPr lang="en" altLang="ja-JP" sz="24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/</a:t>
            </a:r>
            <a:r>
              <a:rPr lang="en" altLang="ja-JP" sz="24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$RID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| </a:t>
            </a:r>
            <a:r>
              <a:rPr lang="en" altLang="ja-JP" sz="24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$PYTHON3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400" b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-m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4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json.tool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400" b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--no-ensure-ascii</a:t>
            </a:r>
            <a:r>
              <a:rPr lang="en" altLang="ja-JP" sz="24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| </a:t>
            </a:r>
            <a:r>
              <a:rPr lang="en" altLang="ja-JP" sz="2400" b="0">
                <a:solidFill>
                  <a:srgbClr val="795E26"/>
                </a:solidFill>
                <a:effectLst/>
                <a:latin typeface="Menlo" panose="020B0609030804020204" pitchFamily="49" charset="0"/>
              </a:rPr>
              <a:t>more</a:t>
            </a:r>
            <a:endParaRPr lang="en" altLang="ja-JP" sz="2400" b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59046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3EB3CE-F581-D73F-B622-FA5BEF769F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7FE792A0-16E5-6A7E-B115-74542F86CE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893" y="75730"/>
            <a:ext cx="10713720" cy="1672007"/>
          </a:xfrm>
        </p:spPr>
        <p:txBody>
          <a:bodyPr>
            <a:normAutofit/>
          </a:bodyPr>
          <a:lstStyle/>
          <a:p>
            <a:pPr>
              <a:lnSpc>
                <a:spcPct val="140000"/>
              </a:lnSpc>
            </a:pPr>
            <a:r>
              <a:rPr lang="en-US" altLang="ja-JP" sz="2800" b="1"/>
              <a:t>DELETE</a:t>
            </a:r>
            <a:r>
              <a:rPr lang="ja-JP" altLang="en-US" sz="2800" b="1"/>
              <a:t>のレスポンス</a:t>
            </a:r>
            <a:br>
              <a:rPr lang="en-US" altLang="ja-JP" sz="2800" b="1"/>
            </a:br>
            <a:endParaRPr lang="ja-JP" altLang="en-US" sz="2800" b="1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217CDC25-F6E1-9B21-9F3A-6A0537EBB917}"/>
              </a:ext>
            </a:extLst>
          </p:cNvPr>
          <p:cNvSpPr txBox="1"/>
          <p:nvPr/>
        </p:nvSpPr>
        <p:spPr>
          <a:xfrm>
            <a:off x="511493" y="1149959"/>
            <a:ext cx="11212115" cy="5632311"/>
          </a:xfrm>
          <a:prstGeom prst="rect">
            <a:avLst/>
          </a:prstGeom>
          <a:noFill/>
          <a:ln>
            <a:solidFill>
              <a:schemeClr val="accent1">
                <a:shade val="1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en" altLang="ja-JP" sz="240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{</a:t>
            </a:r>
          </a:p>
          <a:p>
            <a:pPr>
              <a:buNone/>
            </a:pPr>
            <a:r>
              <a:rPr lang="en" altLang="ja-JP" sz="240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"resourceType": "OperationOutcome",</a:t>
            </a:r>
          </a:p>
          <a:p>
            <a:pPr>
              <a:buNone/>
            </a:pPr>
            <a:r>
              <a:rPr lang="en" altLang="ja-JP" sz="240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"issue": [</a:t>
            </a:r>
          </a:p>
          <a:p>
            <a:pPr>
              <a:buNone/>
            </a:pPr>
            <a:r>
              <a:rPr lang="en" altLang="ja-JP" sz="240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    {</a:t>
            </a:r>
          </a:p>
          <a:p>
            <a:pPr>
              <a:buNone/>
            </a:pPr>
            <a:r>
              <a:rPr lang="en" altLang="ja-JP" sz="240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        "severity": "information",</a:t>
            </a:r>
          </a:p>
          <a:p>
            <a:pPr>
              <a:buNone/>
            </a:pPr>
            <a:r>
              <a:rPr lang="en" altLang="ja-JP" sz="240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        "code": "informational",</a:t>
            </a:r>
          </a:p>
          <a:p>
            <a:pPr>
              <a:buNone/>
            </a:pPr>
            <a:r>
              <a:rPr lang="en" altLang="ja-JP" sz="240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        "details": {</a:t>
            </a:r>
          </a:p>
          <a:p>
            <a:pPr>
              <a:buNone/>
            </a:pPr>
            <a:r>
              <a:rPr lang="en" altLang="ja-JP" sz="240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            "text": "Designated resource is successfully deleted."</a:t>
            </a:r>
          </a:p>
          <a:p>
            <a:pPr>
              <a:buNone/>
            </a:pPr>
            <a:r>
              <a:rPr lang="en" altLang="ja-JP" sz="240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        },</a:t>
            </a:r>
          </a:p>
          <a:p>
            <a:pPr>
              <a:buNone/>
            </a:pPr>
            <a:r>
              <a:rPr lang="en" altLang="ja-JP" sz="240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        "diagnostics": "Designated resource is successfully deleted."</a:t>
            </a:r>
          </a:p>
          <a:p>
            <a:pPr>
              <a:buNone/>
            </a:pPr>
            <a:r>
              <a:rPr lang="en" altLang="ja-JP" sz="240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    }</a:t>
            </a:r>
          </a:p>
          <a:p>
            <a:pPr>
              <a:buNone/>
            </a:pPr>
            <a:r>
              <a:rPr lang="en" altLang="ja-JP" sz="240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]</a:t>
            </a:r>
          </a:p>
          <a:p>
            <a:r>
              <a:rPr lang="en" altLang="ja-JP" sz="240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44567942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345A3F-0AC0-A4D6-FB7C-3C475BFEAC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5266F748-663C-5819-FF3C-97C781A4C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21920"/>
            <a:ext cx="10713720" cy="1000823"/>
          </a:xfrm>
        </p:spPr>
        <p:txBody>
          <a:bodyPr>
            <a:normAutofit fontScale="90000"/>
          </a:bodyPr>
          <a:lstStyle/>
          <a:p>
            <a:pPr>
              <a:lnSpc>
                <a:spcPct val="140000"/>
              </a:lnSpc>
            </a:pPr>
            <a:r>
              <a:rPr lang="ja-JP" altLang="en-US" sz="2800"/>
              <a:t>削除済みのリソースデータの</a:t>
            </a:r>
            <a:r>
              <a:rPr lang="en-US" altLang="ja-JP" sz="2800"/>
              <a:t>GET</a:t>
            </a:r>
            <a:r>
              <a:rPr lang="ja-JP" altLang="en-US" sz="2800"/>
              <a:t>：</a:t>
            </a:r>
            <a:br>
              <a:rPr lang="en-US" altLang="ja-JP" sz="2800"/>
            </a:br>
            <a:r>
              <a:rPr lang="en-US" altLang="ja-JP" sz="2800"/>
              <a:t>GET </a:t>
            </a:r>
            <a:r>
              <a:rPr lang="en-US" altLang="ja-JP" sz="2800" b="1"/>
              <a:t>[BASEURL]/</a:t>
            </a:r>
            <a:r>
              <a:rPr lang="ja-JP" altLang="en-US" sz="2800" b="1"/>
              <a:t>リソースタイプ</a:t>
            </a:r>
            <a:r>
              <a:rPr lang="en-US" altLang="ja-JP" sz="2800" b="1"/>
              <a:t>/</a:t>
            </a:r>
            <a:r>
              <a:rPr lang="ja-JP" altLang="en-US" sz="2800" b="1"/>
              <a:t>リソース</a:t>
            </a:r>
            <a:r>
              <a:rPr lang="en-US" altLang="ja-JP" sz="2800" b="1"/>
              <a:t>ID</a:t>
            </a:r>
            <a:endParaRPr lang="ja-JP" altLang="en-US" sz="2800" b="1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71983D8A-E293-B11F-4C66-3FF0E70C5CA3}"/>
              </a:ext>
            </a:extLst>
          </p:cNvPr>
          <p:cNvSpPr txBox="1"/>
          <p:nvPr/>
        </p:nvSpPr>
        <p:spPr>
          <a:xfrm>
            <a:off x="472440" y="2659174"/>
            <a:ext cx="11247120" cy="1539652"/>
          </a:xfrm>
          <a:prstGeom prst="rect">
            <a:avLst/>
          </a:prstGeom>
          <a:noFill/>
          <a:ln>
            <a:solidFill>
              <a:schemeClr val="accent1">
                <a:shade val="1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en-US" altLang="ja-JP" sz="2000" b="0">
                <a:solidFill>
                  <a:srgbClr val="008000"/>
                </a:solidFill>
                <a:effectLst/>
                <a:latin typeface="Menlo" panose="020B0609030804020204" pitchFamily="49" charset="0"/>
              </a:rPr>
              <a:t>#</a:t>
            </a:r>
            <a:r>
              <a:rPr lang="ja-JP" altLang="en-US" sz="2000" b="0">
                <a:solidFill>
                  <a:srgbClr val="008000"/>
                </a:solidFill>
                <a:effectLst/>
                <a:latin typeface="Menlo" panose="020B0609030804020204" pitchFamily="49" charset="0"/>
              </a:rPr>
              <a:t>削除したリソースの検索</a:t>
            </a:r>
            <a:endParaRPr lang="ja-JP" altLang="en-US" sz="2000" b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" altLang="ja-JP" sz="20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RID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=</a:t>
            </a:r>
            <a:r>
              <a:rPr lang="en" altLang="ja-JP" sz="20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24</a:t>
            </a:r>
            <a:endParaRPr lang="en" altLang="ja-JP" sz="2000" b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pPr>
              <a:lnSpc>
                <a:spcPct val="120000"/>
              </a:lnSpc>
            </a:pPr>
            <a:r>
              <a:rPr lang="en" altLang="ja-JP" sz="2000" b="0">
                <a:solidFill>
                  <a:srgbClr val="795E26"/>
                </a:solidFill>
                <a:effectLst/>
                <a:latin typeface="Menlo" panose="020B0609030804020204" pitchFamily="49" charset="0"/>
              </a:rPr>
              <a:t>curl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000" b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-H</a:t>
            </a:r>
            <a:r>
              <a:rPr lang="en" altLang="ja-JP" sz="20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"@header.txt"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0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$ENDPOINT</a:t>
            </a:r>
            <a:r>
              <a:rPr lang="en" altLang="ja-JP" sz="20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/</a:t>
            </a:r>
            <a:r>
              <a:rPr lang="en" altLang="ja-JP" sz="20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$RTYPE</a:t>
            </a:r>
            <a:r>
              <a:rPr lang="en" altLang="ja-JP" sz="20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/</a:t>
            </a:r>
            <a:r>
              <a:rPr lang="en" altLang="ja-JP" sz="20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$RID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| </a:t>
            </a:r>
            <a:r>
              <a:rPr lang="en" altLang="ja-JP" sz="20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$PYTHON3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000" b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-m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0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json.tool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000" b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--no-ensure-ascii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| </a:t>
            </a:r>
            <a:r>
              <a:rPr lang="en" altLang="ja-JP" sz="2000" b="0">
                <a:solidFill>
                  <a:srgbClr val="795E26"/>
                </a:solidFill>
                <a:effectLst/>
                <a:latin typeface="Menlo" panose="020B0609030804020204" pitchFamily="49" charset="0"/>
              </a:rPr>
              <a:t>more</a:t>
            </a:r>
            <a:endParaRPr lang="en" altLang="ja-JP" sz="2000" b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50900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AFEEA34-CC8E-3EAA-9636-4B44364E4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12113"/>
          </a:xfrm>
        </p:spPr>
        <p:txBody>
          <a:bodyPr/>
          <a:lstStyle/>
          <a:p>
            <a:r>
              <a:rPr kumimoji="1" lang="ja-JP" altLang="en-US"/>
              <a:t>アウトライン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777AF8C-58F6-591B-6C44-F1BE586E5F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2603"/>
            <a:ext cx="10886162" cy="4924360"/>
          </a:xfrm>
        </p:spPr>
        <p:txBody>
          <a:bodyPr/>
          <a:lstStyle/>
          <a:p>
            <a:r>
              <a:rPr lang="ja-JP" altLang="en-US"/>
              <a:t>サンプルデータリソースの紹介</a:t>
            </a:r>
            <a:endParaRPr lang="en-US" altLang="ja-JP" dirty="0"/>
          </a:p>
          <a:p>
            <a:pPr lvl="1"/>
            <a:r>
              <a:rPr kumimoji="1" lang="en-US" altLang="ja-JP" dirty="0"/>
              <a:t>Patient</a:t>
            </a:r>
            <a:r>
              <a:rPr kumimoji="1" lang="ja-JP" altLang="en-US"/>
              <a:t>リソースデータ</a:t>
            </a:r>
            <a:endParaRPr kumimoji="1" lang="en-US" altLang="ja-JP" dirty="0"/>
          </a:p>
          <a:p>
            <a:pPr lvl="1"/>
            <a:r>
              <a:rPr lang="en-US" altLang="ja-JP" dirty="0"/>
              <a:t>Observation</a:t>
            </a:r>
            <a:r>
              <a:rPr lang="ja-JP" altLang="en-US"/>
              <a:t>リソースデータ</a:t>
            </a:r>
            <a:endParaRPr lang="en-US" altLang="ja-JP" dirty="0"/>
          </a:p>
          <a:p>
            <a:r>
              <a:rPr kumimoji="1" lang="en-US" altLang="ja-JP" dirty="0"/>
              <a:t>FHIR</a:t>
            </a:r>
            <a:r>
              <a:rPr kumimoji="1" lang="ja-JP" altLang="en-US"/>
              <a:t>サーバ（</a:t>
            </a:r>
            <a:r>
              <a:rPr kumimoji="1" lang="en-US" altLang="ja-JP" dirty="0" err="1"/>
              <a:t>FRUCtoS</a:t>
            </a:r>
            <a:r>
              <a:rPr kumimoji="1" lang="ja-JP" altLang="en-US"/>
              <a:t>）を活用した</a:t>
            </a:r>
            <a:r>
              <a:rPr kumimoji="1" lang="en-US" altLang="ja-JP" dirty="0"/>
              <a:t>FHIR</a:t>
            </a:r>
            <a:r>
              <a:rPr kumimoji="1" lang="ja-JP" altLang="en-US"/>
              <a:t>リソースデータの</a:t>
            </a:r>
            <a:r>
              <a:rPr kumimoji="1" lang="en-US" altLang="ja-JP" dirty="0"/>
              <a:t>CRUD</a:t>
            </a:r>
            <a:r>
              <a:rPr kumimoji="1" lang="ja-JP" altLang="en-US"/>
              <a:t>操作</a:t>
            </a:r>
            <a:endParaRPr kumimoji="1" lang="en-US" altLang="ja-JP" dirty="0"/>
          </a:p>
          <a:p>
            <a:pPr lvl="1"/>
            <a:r>
              <a:rPr kumimoji="1" lang="ja-JP" altLang="en-US"/>
              <a:t>リソースデータの登録（</a:t>
            </a:r>
            <a:r>
              <a:rPr kumimoji="1" lang="en-US" altLang="ja-JP" dirty="0"/>
              <a:t>Create</a:t>
            </a:r>
            <a:r>
              <a:rPr kumimoji="1" lang="ja-JP" altLang="en-US"/>
              <a:t>）・</a:t>
            </a:r>
            <a:r>
              <a:rPr lang="ja-JP" altLang="en-US"/>
              <a:t>検索（</a:t>
            </a:r>
            <a:r>
              <a:rPr lang="en-US" altLang="ja-JP" dirty="0"/>
              <a:t>Read</a:t>
            </a:r>
            <a:r>
              <a:rPr lang="ja-JP" altLang="en-US"/>
              <a:t>）・更新（</a:t>
            </a:r>
            <a:r>
              <a:rPr lang="en-US" altLang="ja-JP" dirty="0"/>
              <a:t>Update</a:t>
            </a:r>
            <a:r>
              <a:rPr lang="ja-JP" altLang="en-US"/>
              <a:t>）・</a:t>
            </a:r>
            <a:r>
              <a:rPr lang="en-US" altLang="ja-JP" dirty="0"/>
              <a:t>s</a:t>
            </a:r>
            <a:r>
              <a:rPr lang="ja-JP" altLang="en-US"/>
              <a:t>削除（</a:t>
            </a:r>
            <a:r>
              <a:rPr lang="en-US" altLang="ja-JP" dirty="0"/>
              <a:t>Delete</a:t>
            </a:r>
            <a:r>
              <a:rPr lang="ja-JP" altLang="en-US"/>
              <a:t>）の実際</a:t>
            </a:r>
            <a:endParaRPr lang="en-US" altLang="ja-JP" dirty="0"/>
          </a:p>
          <a:p>
            <a:r>
              <a:rPr kumimoji="1" lang="en-US" altLang="ja-JP" dirty="0"/>
              <a:t>FHIR</a:t>
            </a:r>
            <a:r>
              <a:rPr lang="ja-JP" altLang="en-US"/>
              <a:t>リソースデータの</a:t>
            </a:r>
            <a:r>
              <a:rPr lang="en-US" altLang="ja-JP" dirty="0"/>
              <a:t>Validation</a:t>
            </a:r>
            <a:r>
              <a:rPr lang="ja-JP" altLang="en-US"/>
              <a:t>の実際</a:t>
            </a:r>
            <a:endParaRPr kumimoji="1" lang="en-US" altLang="ja-JP" dirty="0"/>
          </a:p>
          <a:p>
            <a:pPr lvl="1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3753300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951F58-2266-46BC-C1FB-2C60D1B060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2D848391-D1DB-D28D-ABC6-E41DE426D1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893" y="75730"/>
            <a:ext cx="10713720" cy="1672007"/>
          </a:xfrm>
        </p:spPr>
        <p:txBody>
          <a:bodyPr>
            <a:normAutofit/>
          </a:bodyPr>
          <a:lstStyle/>
          <a:p>
            <a:pPr>
              <a:lnSpc>
                <a:spcPct val="140000"/>
              </a:lnSpc>
            </a:pPr>
            <a:r>
              <a:rPr lang="en-US" altLang="ja-JP" sz="2800" b="1"/>
              <a:t>DELETE</a:t>
            </a:r>
            <a:r>
              <a:rPr lang="ja-JP" altLang="en-US" sz="2800" b="1"/>
              <a:t>したリソースの</a:t>
            </a:r>
            <a:r>
              <a:rPr lang="en-US" altLang="ja-JP" sz="2800" b="1"/>
              <a:t>GET</a:t>
            </a:r>
            <a:r>
              <a:rPr lang="ja-JP" altLang="en-US" sz="2800" b="1"/>
              <a:t>のレスポンス</a:t>
            </a:r>
            <a:br>
              <a:rPr lang="en-US" altLang="ja-JP" sz="2800" b="1"/>
            </a:br>
            <a:endParaRPr lang="ja-JP" altLang="en-US" sz="2800" b="1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988F0AE3-4CD5-2B4A-BCC1-71AA69452AE3}"/>
              </a:ext>
            </a:extLst>
          </p:cNvPr>
          <p:cNvSpPr txBox="1"/>
          <p:nvPr/>
        </p:nvSpPr>
        <p:spPr>
          <a:xfrm>
            <a:off x="511493" y="1149959"/>
            <a:ext cx="11212115" cy="4893647"/>
          </a:xfrm>
          <a:prstGeom prst="rect">
            <a:avLst/>
          </a:prstGeom>
          <a:noFill/>
          <a:ln>
            <a:solidFill>
              <a:schemeClr val="accent1">
                <a:shade val="1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en" altLang="ja-JP" sz="240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{</a:t>
            </a:r>
          </a:p>
          <a:p>
            <a:pPr>
              <a:buNone/>
            </a:pPr>
            <a:r>
              <a:rPr lang="en" altLang="ja-JP" sz="240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   "resourceType": "OperationOutcome",</a:t>
            </a:r>
          </a:p>
          <a:p>
            <a:pPr>
              <a:buNone/>
            </a:pPr>
            <a:r>
              <a:rPr lang="en" altLang="ja-JP" sz="240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   "issue": [</a:t>
            </a:r>
          </a:p>
          <a:p>
            <a:pPr>
              <a:buNone/>
            </a:pPr>
            <a:r>
              <a:rPr lang="en" altLang="ja-JP" sz="240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       {</a:t>
            </a:r>
          </a:p>
          <a:p>
            <a:pPr>
              <a:buNone/>
            </a:pPr>
            <a:r>
              <a:rPr lang="en" altLang="ja-JP" sz="240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           "severity": "fatal",</a:t>
            </a:r>
          </a:p>
          <a:p>
            <a:pPr>
              <a:buNone/>
            </a:pPr>
            <a:r>
              <a:rPr lang="en" altLang="ja-JP" sz="240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           "code": "deleted",</a:t>
            </a:r>
          </a:p>
          <a:p>
            <a:pPr>
              <a:buNone/>
            </a:pPr>
            <a:r>
              <a:rPr lang="en" altLang="ja-JP" sz="240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           "details": {</a:t>
            </a:r>
          </a:p>
          <a:p>
            <a:pPr>
              <a:buNone/>
            </a:pPr>
            <a:r>
              <a:rPr lang="en" altLang="ja-JP" sz="240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               "text": "The resource has been deleted."</a:t>
            </a:r>
          </a:p>
          <a:p>
            <a:pPr>
              <a:buNone/>
            </a:pPr>
            <a:r>
              <a:rPr lang="en" altLang="ja-JP" sz="240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           },</a:t>
            </a:r>
          </a:p>
          <a:p>
            <a:pPr>
              <a:buNone/>
            </a:pPr>
            <a:r>
              <a:rPr lang="en" altLang="ja-JP" sz="240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           "diagnostics": "The resource has been deleted."</a:t>
            </a:r>
          </a:p>
          <a:p>
            <a:pPr>
              <a:buNone/>
            </a:pPr>
            <a:r>
              <a:rPr lang="en" altLang="ja-JP" sz="240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       }</a:t>
            </a:r>
          </a:p>
          <a:p>
            <a:pPr>
              <a:buNone/>
            </a:pPr>
            <a:r>
              <a:rPr lang="en" altLang="ja-JP" sz="240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   ]</a:t>
            </a:r>
          </a:p>
          <a:p>
            <a:pPr>
              <a:buNone/>
            </a:pPr>
            <a:r>
              <a:rPr lang="en" altLang="ja-JP" sz="240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50886104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28A409-E886-AB75-DF27-E683DE61C9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6C166A99-A0D8-40C1-C3E2-CC2F30340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21920"/>
            <a:ext cx="10713720" cy="1000823"/>
          </a:xfrm>
        </p:spPr>
        <p:txBody>
          <a:bodyPr>
            <a:normAutofit fontScale="90000"/>
          </a:bodyPr>
          <a:lstStyle/>
          <a:p>
            <a:pPr>
              <a:lnSpc>
                <a:spcPct val="140000"/>
              </a:lnSpc>
            </a:pPr>
            <a:r>
              <a:rPr lang="ja-JP" altLang="en-US" sz="2800"/>
              <a:t>削除済みのリソースデータの全ヒストリーデータの</a:t>
            </a:r>
            <a:r>
              <a:rPr lang="en-US" altLang="ja-JP" sz="2800"/>
              <a:t>GET</a:t>
            </a:r>
            <a:r>
              <a:rPr lang="ja-JP" altLang="en-US" sz="2800"/>
              <a:t>：</a:t>
            </a:r>
            <a:br>
              <a:rPr lang="en-US" altLang="ja-JP" sz="2800"/>
            </a:br>
            <a:r>
              <a:rPr lang="en-US" altLang="ja-JP" sz="2800"/>
              <a:t>GET </a:t>
            </a:r>
            <a:r>
              <a:rPr lang="en-US" altLang="ja-JP" sz="2800" b="1"/>
              <a:t>[BASEURL]/</a:t>
            </a:r>
            <a:r>
              <a:rPr lang="ja-JP" altLang="en-US" sz="2800" b="1"/>
              <a:t>リソースタイプ</a:t>
            </a:r>
            <a:r>
              <a:rPr lang="en-US" altLang="ja-JP" sz="2800" b="1"/>
              <a:t>/</a:t>
            </a:r>
            <a:r>
              <a:rPr lang="ja-JP" altLang="en-US" sz="2800" b="1"/>
              <a:t>リソース</a:t>
            </a:r>
            <a:r>
              <a:rPr lang="en-US" altLang="ja-JP" sz="2800" b="1"/>
              <a:t>ID/_history</a:t>
            </a:r>
            <a:endParaRPr lang="ja-JP" altLang="en-US" sz="2800" b="1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74D517DF-1868-5B9E-9769-F5A6A39CFDFE}"/>
              </a:ext>
            </a:extLst>
          </p:cNvPr>
          <p:cNvSpPr txBox="1"/>
          <p:nvPr/>
        </p:nvSpPr>
        <p:spPr>
          <a:xfrm>
            <a:off x="472440" y="2659174"/>
            <a:ext cx="11247120" cy="1539652"/>
          </a:xfrm>
          <a:prstGeom prst="rect">
            <a:avLst/>
          </a:prstGeom>
          <a:noFill/>
          <a:ln>
            <a:solidFill>
              <a:schemeClr val="accent1">
                <a:shade val="1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en-US" altLang="ja-JP" sz="2000" b="0">
                <a:solidFill>
                  <a:srgbClr val="008000"/>
                </a:solidFill>
                <a:effectLst/>
                <a:latin typeface="Menlo" panose="020B0609030804020204" pitchFamily="49" charset="0"/>
              </a:rPr>
              <a:t>#</a:t>
            </a:r>
            <a:r>
              <a:rPr lang="ja-JP" altLang="en-US" sz="2000" b="0">
                <a:solidFill>
                  <a:srgbClr val="008000"/>
                </a:solidFill>
                <a:effectLst/>
                <a:latin typeface="Menlo" panose="020B0609030804020204" pitchFamily="49" charset="0"/>
              </a:rPr>
              <a:t>削除したリソースの検索</a:t>
            </a:r>
            <a:endParaRPr lang="ja-JP" altLang="en-US" sz="2000" b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" altLang="ja-JP" sz="20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RID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=</a:t>
            </a:r>
            <a:r>
              <a:rPr lang="en" altLang="ja-JP" sz="20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24</a:t>
            </a:r>
            <a:endParaRPr lang="en" altLang="ja-JP" sz="2000" b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pPr>
              <a:lnSpc>
                <a:spcPct val="120000"/>
              </a:lnSpc>
            </a:pPr>
            <a:r>
              <a:rPr lang="en" altLang="ja-JP" sz="2000" b="0">
                <a:solidFill>
                  <a:srgbClr val="795E26"/>
                </a:solidFill>
                <a:effectLst/>
                <a:latin typeface="Menlo" panose="020B0609030804020204" pitchFamily="49" charset="0"/>
              </a:rPr>
              <a:t>curl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000" b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-H</a:t>
            </a:r>
            <a:r>
              <a:rPr lang="en" altLang="ja-JP" sz="20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"@header.txt"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0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$ENDPOINT</a:t>
            </a:r>
            <a:r>
              <a:rPr lang="en" altLang="ja-JP" sz="20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/</a:t>
            </a:r>
            <a:r>
              <a:rPr lang="en" altLang="ja-JP" sz="20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$RTYPE</a:t>
            </a:r>
            <a:r>
              <a:rPr lang="en" altLang="ja-JP" sz="20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/</a:t>
            </a:r>
            <a:r>
              <a:rPr lang="en" altLang="ja-JP" sz="20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$RID/_history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| </a:t>
            </a:r>
            <a:r>
              <a:rPr lang="en" altLang="ja-JP" sz="2000" b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$PYTHON3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000" b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-m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0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json.tool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000" b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--no-ensure-ascii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| </a:t>
            </a:r>
            <a:r>
              <a:rPr lang="en" altLang="ja-JP" sz="2000" b="0">
                <a:solidFill>
                  <a:srgbClr val="795E26"/>
                </a:solidFill>
                <a:effectLst/>
                <a:latin typeface="Menlo" panose="020B0609030804020204" pitchFamily="49" charset="0"/>
              </a:rPr>
              <a:t>more</a:t>
            </a:r>
            <a:endParaRPr lang="en" altLang="ja-JP" sz="2000" b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72815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68AFBA-039B-1408-E088-CF9E6DA2CB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FE081772-E8CF-D46D-5008-D19FC275E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893" y="-239292"/>
            <a:ext cx="10713720" cy="1672007"/>
          </a:xfrm>
        </p:spPr>
        <p:txBody>
          <a:bodyPr>
            <a:normAutofit/>
          </a:bodyPr>
          <a:lstStyle/>
          <a:p>
            <a:pPr>
              <a:lnSpc>
                <a:spcPct val="140000"/>
              </a:lnSpc>
            </a:pPr>
            <a:r>
              <a:rPr lang="en-US" altLang="ja-JP" sz="2800" b="1"/>
              <a:t>DELETE</a:t>
            </a:r>
            <a:r>
              <a:rPr lang="ja-JP" altLang="en-US" sz="2800" b="1"/>
              <a:t>したリソースの</a:t>
            </a:r>
            <a:r>
              <a:rPr lang="en-US" altLang="ja-JP" sz="2800" b="1"/>
              <a:t>GET</a:t>
            </a:r>
            <a:r>
              <a:rPr lang="ja-JP" altLang="en-US" sz="2800" b="1"/>
              <a:t>のレスポンス</a:t>
            </a:r>
            <a:br>
              <a:rPr lang="en-US" altLang="ja-JP" sz="2800" b="1"/>
            </a:br>
            <a:endParaRPr lang="ja-JP" altLang="en-US" sz="2800" b="1"/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8E993314-C288-49E1-8D05-17F0A998F0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576" y="596711"/>
            <a:ext cx="7536020" cy="4513552"/>
          </a:xfrm>
          <a:prstGeom prst="rect">
            <a:avLst/>
          </a:prstGeom>
          <a:ln>
            <a:solidFill>
              <a:schemeClr val="accent1">
                <a:shade val="15000"/>
              </a:schemeClr>
            </a:solidFill>
          </a:ln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82496DA5-6457-A87C-CF76-FD71081E4E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0461" y="3325384"/>
            <a:ext cx="8034414" cy="3569757"/>
          </a:xfrm>
          <a:prstGeom prst="rect">
            <a:avLst/>
          </a:prstGeom>
          <a:ln>
            <a:solidFill>
              <a:schemeClr val="accent1">
                <a:shade val="15000"/>
              </a:schemeClr>
            </a:solidFill>
          </a:ln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CF825C0-6060-262E-AC1D-8F2B5151CD81}"/>
              </a:ext>
            </a:extLst>
          </p:cNvPr>
          <p:cNvSpPr txBox="1"/>
          <p:nvPr/>
        </p:nvSpPr>
        <p:spPr>
          <a:xfrm>
            <a:off x="8537492" y="4463931"/>
            <a:ext cx="3185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b="1">
                <a:solidFill>
                  <a:srgbClr val="FF0000"/>
                </a:solidFill>
              </a:rPr>
              <a:t>削除された過去データとして</a:t>
            </a:r>
            <a:endParaRPr kumimoji="1" lang="en-US" altLang="ja-JP" b="1">
              <a:solidFill>
                <a:srgbClr val="FF0000"/>
              </a:solidFill>
            </a:endParaRPr>
          </a:p>
          <a:p>
            <a:r>
              <a:rPr kumimoji="1" lang="ja-JP" altLang="en-US" b="1">
                <a:solidFill>
                  <a:srgbClr val="FF0000"/>
                </a:solidFill>
              </a:rPr>
              <a:t>データ全体を</a:t>
            </a:r>
            <a:r>
              <a:rPr kumimoji="1" lang="en-US" altLang="ja-JP" b="1">
                <a:solidFill>
                  <a:srgbClr val="FF0000"/>
                </a:solidFill>
              </a:rPr>
              <a:t>GET</a:t>
            </a:r>
            <a:r>
              <a:rPr kumimoji="1" lang="ja-JP" altLang="en-US" b="1">
                <a:solidFill>
                  <a:srgbClr val="FF0000"/>
                </a:solidFill>
              </a:rPr>
              <a:t>できる。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910ADB22-5379-85E4-221B-B0DBFB4E5746}"/>
              </a:ext>
            </a:extLst>
          </p:cNvPr>
          <p:cNvSpPr txBox="1"/>
          <p:nvPr/>
        </p:nvSpPr>
        <p:spPr>
          <a:xfrm>
            <a:off x="2223433" y="2668821"/>
            <a:ext cx="3416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b="1">
                <a:solidFill>
                  <a:srgbClr val="FF0000"/>
                </a:solidFill>
              </a:rPr>
              <a:t>削除されたことが取得される。</a:t>
            </a:r>
          </a:p>
        </p:txBody>
      </p:sp>
    </p:spTree>
    <p:extLst>
      <p:ext uri="{BB962C8B-B14F-4D97-AF65-F5344CB8AC3E}">
        <p14:creationId xmlns:p14="http://schemas.microsoft.com/office/powerpoint/2010/main" val="97382273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C000D76-5F8D-CB94-3F42-B855F3C50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51075"/>
            <a:ext cx="10515600" cy="1325563"/>
          </a:xfrm>
        </p:spPr>
        <p:txBody>
          <a:bodyPr/>
          <a:lstStyle/>
          <a:p>
            <a:r>
              <a:rPr kumimoji="1" lang="en-US" altLang="ja-JP"/>
              <a:t>FHIR</a:t>
            </a:r>
            <a:r>
              <a:rPr kumimoji="1" lang="ja-JP" altLang="en-US"/>
              <a:t>サーバによる</a:t>
            </a:r>
            <a:r>
              <a:rPr kumimoji="1" lang="en-US" altLang="ja-JP"/>
              <a:t>CRUD</a:t>
            </a:r>
            <a:r>
              <a:rPr kumimoji="1" lang="ja-JP" altLang="en-US"/>
              <a:t>の実際をみてきました。</a:t>
            </a:r>
          </a:p>
        </p:txBody>
      </p:sp>
    </p:spTree>
    <p:extLst>
      <p:ext uri="{BB962C8B-B14F-4D97-AF65-F5344CB8AC3E}">
        <p14:creationId xmlns:p14="http://schemas.microsoft.com/office/powerpoint/2010/main" val="7121041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7C1651-9440-17C0-35BA-CA445900EE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728C917-D1A9-94DC-C293-D4CA4FDE25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51075"/>
            <a:ext cx="10515600" cy="1325563"/>
          </a:xfrm>
        </p:spPr>
        <p:txBody>
          <a:bodyPr/>
          <a:lstStyle/>
          <a:p>
            <a:pPr algn="ctr"/>
            <a:r>
              <a:rPr kumimoji="1" lang="ja-JP" altLang="en-US"/>
              <a:t>ここからは</a:t>
            </a:r>
            <a:r>
              <a:rPr lang="ja-JP" altLang="en-US"/>
              <a:t>リソースデータの</a:t>
            </a:r>
            <a:br>
              <a:rPr lang="en-US" altLang="ja-JP"/>
            </a:br>
            <a:r>
              <a:rPr lang="en-US" altLang="ja-JP"/>
              <a:t>Validation</a:t>
            </a:r>
            <a:r>
              <a:rPr lang="ja-JP" altLang="en-US"/>
              <a:t>について概観しましょう。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729687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DEB2949-E464-5EC4-2301-EFEE42684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/>
              <a:t>FHIR Validation</a:t>
            </a:r>
            <a:r>
              <a:rPr lang="ja-JP" altLang="en-US"/>
              <a:t>とは？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B1197D4-7F5D-99DD-5936-37B83CD5E8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049000" cy="4351338"/>
          </a:xfrm>
        </p:spPr>
        <p:txBody>
          <a:bodyPr/>
          <a:lstStyle/>
          <a:p>
            <a:r>
              <a:rPr lang="en-US" altLang="ja-JP"/>
              <a:t>FHIR</a:t>
            </a:r>
            <a:r>
              <a:rPr lang="ja-JP" altLang="en-US"/>
              <a:t>リソースの構造定義は、</a:t>
            </a:r>
            <a:r>
              <a:rPr lang="en-US" altLang="ja-JP"/>
              <a:t>FHIR StructureDeinition</a:t>
            </a:r>
            <a:r>
              <a:rPr lang="ja-JP" altLang="en-US"/>
              <a:t>リソースによって記述されており、</a:t>
            </a:r>
            <a:r>
              <a:rPr lang="en-US" altLang="ja-JP"/>
              <a:t>Profile</a:t>
            </a:r>
            <a:r>
              <a:rPr lang="ja-JP" altLang="en-US"/>
              <a:t>を呼んでいる。</a:t>
            </a:r>
            <a:endParaRPr lang="en-US" altLang="ja-JP"/>
          </a:p>
          <a:p>
            <a:r>
              <a:rPr lang="en-US" altLang="ja-JP"/>
              <a:t>Profile</a:t>
            </a:r>
            <a:r>
              <a:rPr lang="ja-JP" altLang="en-US"/>
              <a:t>は、階層的に派生定義することができる。</a:t>
            </a:r>
            <a:endParaRPr lang="en-US" altLang="ja-JP"/>
          </a:p>
          <a:p>
            <a:pPr marL="0" indent="0">
              <a:buNone/>
            </a:pPr>
            <a:r>
              <a:rPr lang="ja-JP" altLang="en-US"/>
              <a:t>例）</a:t>
            </a:r>
            <a:endParaRPr lang="en-US" altLang="ja-JP"/>
          </a:p>
          <a:p>
            <a:pPr marL="0" indent="0">
              <a:buNone/>
            </a:pPr>
            <a:r>
              <a:rPr lang="ja-JP" altLang="en-US"/>
              <a:t>　　</a:t>
            </a:r>
            <a:r>
              <a:rPr lang="en-US" altLang="ja-JP"/>
              <a:t>Patient </a:t>
            </a:r>
            <a:r>
              <a:rPr lang="ja-JP" altLang="en-US"/>
              <a:t>プロファイル</a:t>
            </a:r>
            <a:br>
              <a:rPr lang="en-US" altLang="ja-JP"/>
            </a:br>
            <a:endParaRPr lang="en-US" altLang="ja-JP"/>
          </a:p>
          <a:p>
            <a:pPr marL="0" indent="0">
              <a:buNone/>
            </a:pPr>
            <a:r>
              <a:rPr lang="ja-JP" altLang="en-US"/>
              <a:t>　　　　ー　</a:t>
            </a:r>
            <a:r>
              <a:rPr lang="en-US" altLang="ja-JP"/>
              <a:t>JP_Patient</a:t>
            </a:r>
            <a:r>
              <a:rPr lang="ja-JP" altLang="en-US"/>
              <a:t>プロファイル　　（</a:t>
            </a:r>
            <a:r>
              <a:rPr lang="en-US" altLang="ja-JP"/>
              <a:t>JP-Core</a:t>
            </a:r>
            <a:r>
              <a:rPr lang="ja-JP" altLang="en-US"/>
              <a:t>で定義）</a:t>
            </a:r>
            <a:br>
              <a:rPr lang="en-US" altLang="ja-JP"/>
            </a:br>
            <a:endParaRPr lang="en-US" altLang="ja-JP"/>
          </a:p>
          <a:p>
            <a:pPr marL="0" indent="0">
              <a:buNone/>
            </a:pPr>
            <a:r>
              <a:rPr lang="ja-JP" altLang="en-US"/>
              <a:t>　　　　　ー　</a:t>
            </a:r>
            <a:r>
              <a:rPr lang="en-US" altLang="ja-JP"/>
              <a:t>JP_Patient_eCS</a:t>
            </a:r>
            <a:r>
              <a:rPr lang="ja-JP" altLang="en-US"/>
              <a:t>プロファイル　（</a:t>
            </a:r>
            <a:r>
              <a:rPr lang="en-US" altLang="ja-JP"/>
              <a:t>CLINS</a:t>
            </a:r>
            <a:r>
              <a:rPr lang="ja-JP" altLang="en-US"/>
              <a:t>で定義）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3D8D9B63-60E2-645D-5C42-93BAB17A1B26}"/>
              </a:ext>
            </a:extLst>
          </p:cNvPr>
          <p:cNvSpPr txBox="1"/>
          <p:nvPr/>
        </p:nvSpPr>
        <p:spPr>
          <a:xfrm>
            <a:off x="3746897" y="5992297"/>
            <a:ext cx="81403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/>
              <a:t>https://jpfhir.jp/fhir/eCS/ig/StructureDefinition-JP-Patient-eCS.html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2E3BCD99-D3A2-2A9F-9768-E04166C91B57}"/>
              </a:ext>
            </a:extLst>
          </p:cNvPr>
          <p:cNvSpPr txBox="1"/>
          <p:nvPr/>
        </p:nvSpPr>
        <p:spPr>
          <a:xfrm>
            <a:off x="3746897" y="5048935"/>
            <a:ext cx="86689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/>
              <a:t>https://jpfhir.jp/fhir/core/latest/StructureDefinition-JP_Patient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45500D3-A255-2C1F-01DA-A31AE71A758F}"/>
              </a:ext>
            </a:extLst>
          </p:cNvPr>
          <p:cNvSpPr txBox="1"/>
          <p:nvPr/>
        </p:nvSpPr>
        <p:spPr>
          <a:xfrm>
            <a:off x="3632598" y="4207922"/>
            <a:ext cx="62079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/>
              <a:t>https://hl7.org/fhir/R4/patient.html</a:t>
            </a:r>
          </a:p>
        </p:txBody>
      </p:sp>
    </p:spTree>
    <p:extLst>
      <p:ext uri="{BB962C8B-B14F-4D97-AF65-F5344CB8AC3E}">
        <p14:creationId xmlns:p14="http://schemas.microsoft.com/office/powerpoint/2010/main" val="13173640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1012BDD-2DB4-CB03-0308-BDA696F753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49350"/>
          </a:xfrm>
        </p:spPr>
        <p:txBody>
          <a:bodyPr/>
          <a:lstStyle/>
          <a:p>
            <a:r>
              <a:rPr lang="ja-JP" altLang="en-US"/>
              <a:t>リソースデータの</a:t>
            </a:r>
            <a:r>
              <a:rPr lang="en-US" altLang="ja-JP"/>
              <a:t>Validation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4A925F2-93E4-F6BB-FA9E-0D60172849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8213" y="1652588"/>
            <a:ext cx="10515600" cy="4351338"/>
          </a:xfrm>
        </p:spPr>
        <p:txBody>
          <a:bodyPr>
            <a:normAutofit lnSpcReduction="10000"/>
          </a:bodyPr>
          <a:lstStyle/>
          <a:p>
            <a:r>
              <a:rPr kumimoji="1" lang="ja-JP" altLang="en-US"/>
              <a:t>リソースデータが、特定のプロ</a:t>
            </a:r>
            <a:r>
              <a:rPr lang="ja-JP" altLang="en-US"/>
              <a:t>ファイルに準拠しているかをチェック（検証）して、結果を出力すること。</a:t>
            </a:r>
            <a:endParaRPr lang="en-US" altLang="ja-JP"/>
          </a:p>
          <a:p>
            <a:r>
              <a:rPr kumimoji="1" lang="ja-JP" altLang="en-US"/>
              <a:t>必要な</a:t>
            </a:r>
            <a:r>
              <a:rPr lang="ja-JP" altLang="en-US"/>
              <a:t>もの</a:t>
            </a:r>
            <a:endParaRPr lang="en-US" altLang="ja-JP"/>
          </a:p>
          <a:p>
            <a:pPr lvl="1"/>
            <a:r>
              <a:rPr kumimoji="1" lang="en-US" altLang="ja-JP"/>
              <a:t>Validator (Validation</a:t>
            </a:r>
            <a:r>
              <a:rPr kumimoji="1" lang="ja-JP" altLang="en-US"/>
              <a:t>プログラム）</a:t>
            </a:r>
            <a:endParaRPr kumimoji="1" lang="en-US" altLang="ja-JP"/>
          </a:p>
          <a:p>
            <a:pPr lvl="1"/>
            <a:r>
              <a:rPr kumimoji="1" lang="ja-JP" altLang="en-US"/>
              <a:t>対象となるリソースデータ（</a:t>
            </a:r>
            <a:r>
              <a:rPr kumimoji="1" lang="en-US" altLang="ja-JP"/>
              <a:t>1</a:t>
            </a:r>
            <a:r>
              <a:rPr kumimoji="1" lang="ja-JP" altLang="en-US"/>
              <a:t>つ以上）</a:t>
            </a:r>
            <a:endParaRPr kumimoji="1" lang="en-US" altLang="ja-JP"/>
          </a:p>
          <a:p>
            <a:pPr lvl="1"/>
            <a:r>
              <a:rPr kumimoji="1" lang="ja-JP" altLang="en-US"/>
              <a:t>準拠しているかを調べたい</a:t>
            </a:r>
            <a:r>
              <a:rPr lang="ja-JP" altLang="en-US"/>
              <a:t>特定のプロファイル（またはそのパッケージ）</a:t>
            </a:r>
            <a:endParaRPr lang="en-US" altLang="ja-JP"/>
          </a:p>
          <a:p>
            <a:r>
              <a:rPr kumimoji="1" lang="ja-JP" altLang="en-US"/>
              <a:t>構造の</a:t>
            </a:r>
            <a:r>
              <a:rPr kumimoji="1" lang="en-US" altLang="ja-JP"/>
              <a:t>Validation </a:t>
            </a:r>
            <a:r>
              <a:rPr kumimoji="1" lang="ja-JP" altLang="en-US"/>
              <a:t>以外に、使われているコード（</a:t>
            </a:r>
            <a:r>
              <a:rPr kumimoji="1" lang="en-US" altLang="ja-JP"/>
              <a:t>system</a:t>
            </a:r>
            <a:r>
              <a:rPr kumimoji="1" lang="ja-JP" altLang="en-US"/>
              <a:t>と</a:t>
            </a:r>
            <a:r>
              <a:rPr kumimoji="1" lang="en-US" altLang="ja-JP"/>
              <a:t>code</a:t>
            </a:r>
            <a:r>
              <a:rPr kumimoji="1" lang="ja-JP" altLang="en-US"/>
              <a:t>と</a:t>
            </a:r>
            <a:r>
              <a:rPr kumimoji="1" lang="en-US" altLang="ja-JP"/>
              <a:t>display</a:t>
            </a:r>
            <a:r>
              <a:rPr kumimoji="1" lang="ja-JP" altLang="en-US"/>
              <a:t>）が指定している</a:t>
            </a:r>
            <a:r>
              <a:rPr lang="ja-JP" altLang="en-US"/>
              <a:t>コード</a:t>
            </a:r>
            <a:r>
              <a:rPr lang="en-US" altLang="ja-JP"/>
              <a:t>system</a:t>
            </a:r>
            <a:r>
              <a:rPr lang="ja-JP" altLang="en-US"/>
              <a:t>に存在しているかどうかを同時に検証（</a:t>
            </a:r>
            <a:r>
              <a:rPr lang="en-US" altLang="ja-JP"/>
              <a:t>CodeSystem/ValueSet</a:t>
            </a:r>
            <a:r>
              <a:rPr lang="ja-JP" altLang="en-US"/>
              <a:t>チェック）も必要なら実施するー</a:t>
            </a:r>
            <a:r>
              <a:rPr lang="en-US" altLang="ja-JP"/>
              <a:t>terminology</a:t>
            </a:r>
            <a:r>
              <a:rPr lang="ja-JP" altLang="en-US"/>
              <a:t>チェックー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286765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AC71078-0D80-E059-CFD0-4675ADEC0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563" y="-163580"/>
            <a:ext cx="10515600" cy="1325563"/>
          </a:xfrm>
        </p:spPr>
        <p:txBody>
          <a:bodyPr/>
          <a:lstStyle/>
          <a:p>
            <a:r>
              <a:rPr kumimoji="1" lang="en-US" altLang="ja-JP" b="1"/>
              <a:t>Let's vallidate a resource data</a:t>
            </a:r>
            <a:endParaRPr kumimoji="1" lang="ja-JP" altLang="en-US" b="1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F0F98AF-4A33-A09E-1F88-ECA4B0C06F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518" y="896937"/>
            <a:ext cx="10515600" cy="4351338"/>
          </a:xfrm>
        </p:spPr>
        <p:txBody>
          <a:bodyPr/>
          <a:lstStyle/>
          <a:p>
            <a:r>
              <a:rPr lang="ja-JP" altLang="en-US"/>
              <a:t>使用する</a:t>
            </a:r>
            <a:r>
              <a:rPr lang="en-US" altLang="ja-JP"/>
              <a:t>Validatior</a:t>
            </a:r>
            <a:br>
              <a:rPr lang="en-US" altLang="ja-JP"/>
            </a:br>
            <a:r>
              <a:rPr lang="en-US" altLang="ja-JP"/>
              <a:t>FHIR</a:t>
            </a:r>
            <a:r>
              <a:rPr lang="ja-JP" altLang="en-US"/>
              <a:t>公式</a:t>
            </a:r>
            <a:r>
              <a:rPr lang="en-US" altLang="ja-JP"/>
              <a:t>Validator</a:t>
            </a:r>
          </a:p>
          <a:p>
            <a:r>
              <a:rPr lang="ja-JP" altLang="en-US"/>
              <a:t>ドキュメント</a:t>
            </a:r>
            <a:endParaRPr lang="en-US" altLang="ja-JP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D4B86FB3-6588-F0DF-6B8F-4A7A9569BD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8557" y="1933641"/>
            <a:ext cx="6251527" cy="4678562"/>
          </a:xfrm>
          <a:prstGeom prst="rect">
            <a:avLst/>
          </a:prstGeom>
          <a:ln>
            <a:solidFill>
              <a:schemeClr val="accent1">
                <a:shade val="15000"/>
              </a:schemeClr>
            </a:solidFill>
          </a:ln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316EE15-AFB3-AA61-A5AF-B602E6EE5335}"/>
              </a:ext>
            </a:extLst>
          </p:cNvPr>
          <p:cNvSpPr txBox="1"/>
          <p:nvPr/>
        </p:nvSpPr>
        <p:spPr>
          <a:xfrm>
            <a:off x="4214367" y="1148060"/>
            <a:ext cx="752311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2400"/>
              <a:t>https://github.com/hapifhir/org.hl7.fhir.core/tags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4274D85C-B905-4399-4AA4-E446E6AB4161}"/>
              </a:ext>
            </a:extLst>
          </p:cNvPr>
          <p:cNvSpPr txBox="1"/>
          <p:nvPr/>
        </p:nvSpPr>
        <p:spPr>
          <a:xfrm>
            <a:off x="789828" y="2222500"/>
            <a:ext cx="495173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/>
              <a:t>https://confluence.hl7.org/spaces/FHIR/pages/35718580/Using+the+FHIR+Validator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B09F6E33-D417-D611-7209-0BEF1B39A8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907" y="2868831"/>
            <a:ext cx="5198411" cy="3571082"/>
          </a:xfrm>
          <a:prstGeom prst="rect">
            <a:avLst/>
          </a:prstGeom>
          <a:ln>
            <a:solidFill>
              <a:schemeClr val="accent1">
                <a:shade val="1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65274960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CB23942-099D-E515-F8EE-D682A3460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06450"/>
          </a:xfrm>
        </p:spPr>
        <p:txBody>
          <a:bodyPr/>
          <a:lstStyle/>
          <a:p>
            <a:r>
              <a:rPr kumimoji="1" lang="ja-JP" altLang="en-US"/>
              <a:t>公式</a:t>
            </a:r>
            <a:r>
              <a:rPr kumimoji="1" lang="en-US" altLang="ja-JP"/>
              <a:t>Validator</a:t>
            </a:r>
            <a:r>
              <a:rPr kumimoji="1" lang="ja-JP" altLang="en-US"/>
              <a:t>を使う例　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95F1642-518D-3729-ACDA-1416E4E35333}"/>
              </a:ext>
            </a:extLst>
          </p:cNvPr>
          <p:cNvSpPr txBox="1"/>
          <p:nvPr/>
        </p:nvSpPr>
        <p:spPr>
          <a:xfrm>
            <a:off x="1200150" y="1566385"/>
            <a:ext cx="10515600" cy="49407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None/>
            </a:pPr>
            <a:r>
              <a:rPr lang="en" altLang="ja-JP" sz="2400" b="0" dirty="0">
                <a:solidFill>
                  <a:srgbClr val="001080"/>
                </a:solidFill>
                <a:effectLst/>
                <a:latin typeface="Menlo" panose="020B0609030804020204" pitchFamily="49" charset="0"/>
              </a:rPr>
              <a:t>TARGET</a:t>
            </a:r>
            <a:r>
              <a:rPr lang="en" altLang="ja-JP" sz="24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=</a:t>
            </a:r>
            <a:r>
              <a:rPr lang="en" altLang="ja-JP" sz="2400" b="0" dirty="0" err="1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sampleData</a:t>
            </a:r>
            <a:r>
              <a:rPr lang="en" altLang="ja-JP" sz="2400" b="0" dirty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/Observation-Example-</a:t>
            </a:r>
            <a:r>
              <a:rPr lang="en" altLang="ja-JP" sz="2400" b="0" dirty="0" err="1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Glucose.json</a:t>
            </a:r>
            <a:endParaRPr lang="en" altLang="ja-JP" sz="2400" b="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" altLang="ja-JP" sz="2400" b="0" dirty="0">
                <a:solidFill>
                  <a:srgbClr val="795E26"/>
                </a:solidFill>
                <a:effectLst/>
                <a:latin typeface="Menlo" panose="020B0609030804020204" pitchFamily="49" charset="0"/>
              </a:rPr>
              <a:t>java</a:t>
            </a:r>
            <a:r>
              <a:rPr lang="en" altLang="ja-JP" sz="24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400" b="0" dirty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-jar</a:t>
            </a:r>
            <a:r>
              <a:rPr lang="en" altLang="ja-JP" sz="24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400" b="0" dirty="0" err="1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validator_cli.jar</a:t>
            </a:r>
            <a:r>
              <a:rPr lang="en" altLang="ja-JP" sz="24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400" b="0" dirty="0">
                <a:solidFill>
                  <a:srgbClr val="EE0000"/>
                </a:solidFill>
                <a:effectLst/>
                <a:latin typeface="Menlo" panose="020B0609030804020204" pitchFamily="49" charset="0"/>
              </a:rPr>
              <a:t>\</a:t>
            </a:r>
            <a:endParaRPr lang="en" altLang="ja-JP" sz="2400" b="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" altLang="ja-JP" sz="2400" b="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Menlo" panose="020B0609030804020204" pitchFamily="49" charset="0"/>
              </a:rPr>
              <a:t>$TARGET</a:t>
            </a:r>
            <a:r>
              <a:rPr lang="en" altLang="ja-JP" sz="2400" b="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Menlo" panose="020B0609030804020204" pitchFamily="49" charset="0"/>
              </a:rPr>
              <a:t> </a:t>
            </a:r>
            <a:r>
              <a:rPr lang="en" altLang="ja-JP" sz="2400" b="0" dirty="0">
                <a:solidFill>
                  <a:srgbClr val="EE0000"/>
                </a:solidFill>
                <a:effectLst/>
                <a:highlight>
                  <a:srgbClr val="FFFF00"/>
                </a:highlight>
                <a:latin typeface="Menlo" panose="020B0609030804020204" pitchFamily="49" charset="0"/>
              </a:rPr>
              <a:t>\</a:t>
            </a:r>
            <a:endParaRPr lang="en" altLang="ja-JP" sz="2400" b="0" dirty="0">
              <a:solidFill>
                <a:srgbClr val="000000"/>
              </a:solidFill>
              <a:effectLst/>
              <a:highlight>
                <a:srgbClr val="FFFF00"/>
              </a:highlight>
              <a:latin typeface="Menlo" panose="020B0609030804020204" pitchFamily="49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" altLang="ja-JP" sz="2400" b="0" dirty="0">
                <a:solidFill>
                  <a:srgbClr val="0000FF"/>
                </a:solidFill>
                <a:effectLst/>
                <a:highlight>
                  <a:srgbClr val="FFFF00"/>
                </a:highlight>
                <a:latin typeface="Menlo" panose="020B0609030804020204" pitchFamily="49" charset="0"/>
              </a:rPr>
              <a:t>-version</a:t>
            </a:r>
            <a:r>
              <a:rPr lang="en" altLang="ja-JP" sz="2400" b="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Menlo" panose="020B0609030804020204" pitchFamily="49" charset="0"/>
              </a:rPr>
              <a:t> </a:t>
            </a:r>
            <a:r>
              <a:rPr lang="en" altLang="ja-JP" sz="2400" b="0" dirty="0">
                <a:solidFill>
                  <a:srgbClr val="098658"/>
                </a:solidFill>
                <a:effectLst/>
                <a:highlight>
                  <a:srgbClr val="FFFF00"/>
                </a:highlight>
                <a:latin typeface="Menlo" panose="020B0609030804020204" pitchFamily="49" charset="0"/>
              </a:rPr>
              <a:t>4.0.1</a:t>
            </a:r>
            <a:r>
              <a:rPr lang="en" altLang="ja-JP" sz="2400" b="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Menlo" panose="020B0609030804020204" pitchFamily="49" charset="0"/>
              </a:rPr>
              <a:t> </a:t>
            </a:r>
            <a:r>
              <a:rPr lang="en" altLang="ja-JP" sz="2400" b="0" dirty="0">
                <a:solidFill>
                  <a:srgbClr val="EE0000"/>
                </a:solidFill>
                <a:effectLst/>
                <a:highlight>
                  <a:srgbClr val="FFFF00"/>
                </a:highlight>
                <a:latin typeface="Menlo" panose="020B0609030804020204" pitchFamily="49" charset="0"/>
              </a:rPr>
              <a:t>\</a:t>
            </a:r>
            <a:endParaRPr lang="en" altLang="ja-JP" sz="2400" b="0" dirty="0">
              <a:solidFill>
                <a:srgbClr val="000000"/>
              </a:solidFill>
              <a:effectLst/>
              <a:highlight>
                <a:srgbClr val="FFFF00"/>
              </a:highlight>
              <a:latin typeface="Menlo" panose="020B0609030804020204" pitchFamily="49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" altLang="ja-JP" sz="2400" b="0" dirty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-language</a:t>
            </a:r>
            <a:r>
              <a:rPr lang="en" altLang="ja-JP" sz="24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400" b="0" dirty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ja</a:t>
            </a:r>
            <a:r>
              <a:rPr lang="en" altLang="ja-JP" sz="24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400" b="0" dirty="0">
                <a:solidFill>
                  <a:srgbClr val="EE0000"/>
                </a:solidFill>
                <a:effectLst/>
                <a:latin typeface="Menlo" panose="020B0609030804020204" pitchFamily="49" charset="0"/>
              </a:rPr>
              <a:t>\</a:t>
            </a:r>
            <a:endParaRPr lang="en" altLang="ja-JP" sz="2400" b="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" altLang="ja-JP" sz="2400" b="0" dirty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-want-invariants-in-messages</a:t>
            </a:r>
            <a:r>
              <a:rPr lang="en" altLang="ja-JP" sz="24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400" b="0" dirty="0">
                <a:solidFill>
                  <a:srgbClr val="EE0000"/>
                </a:solidFill>
                <a:effectLst/>
                <a:latin typeface="Menlo" panose="020B0609030804020204" pitchFamily="49" charset="0"/>
              </a:rPr>
              <a:t>\</a:t>
            </a:r>
            <a:endParaRPr lang="en" altLang="ja-JP" sz="2400" b="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" altLang="ja-JP" sz="2400" b="0" dirty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-no-extensible-binding-warnings</a:t>
            </a:r>
            <a:r>
              <a:rPr lang="en" altLang="ja-JP" sz="24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400" b="0" dirty="0">
                <a:solidFill>
                  <a:srgbClr val="EE0000"/>
                </a:solidFill>
                <a:effectLst/>
                <a:latin typeface="Menlo" panose="020B0609030804020204" pitchFamily="49" charset="0"/>
              </a:rPr>
              <a:t>\</a:t>
            </a:r>
            <a:endParaRPr lang="en" altLang="ja-JP" sz="2400" b="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" altLang="ja-JP" sz="2400" b="0" dirty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-display-issues-are-warnings</a:t>
            </a:r>
            <a:r>
              <a:rPr lang="en" altLang="ja-JP" sz="24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400" b="0" dirty="0">
                <a:solidFill>
                  <a:srgbClr val="EE0000"/>
                </a:solidFill>
                <a:effectLst/>
                <a:latin typeface="Menlo" panose="020B0609030804020204" pitchFamily="49" charset="0"/>
              </a:rPr>
              <a:t>\</a:t>
            </a:r>
            <a:endParaRPr lang="en" altLang="ja-JP" sz="2400" b="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" altLang="ja-JP" sz="2400" b="0" dirty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-level</a:t>
            </a:r>
            <a:r>
              <a:rPr lang="en" altLang="ja-JP" sz="24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400" b="0" dirty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warnings</a:t>
            </a:r>
            <a:r>
              <a:rPr lang="en" altLang="ja-JP" sz="24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400" b="0" dirty="0">
                <a:solidFill>
                  <a:srgbClr val="EE0000"/>
                </a:solidFill>
                <a:effectLst/>
                <a:latin typeface="Menlo" panose="020B0609030804020204" pitchFamily="49" charset="0"/>
              </a:rPr>
              <a:t>\</a:t>
            </a:r>
            <a:endParaRPr lang="en" altLang="ja-JP" sz="2400" b="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" altLang="ja-JP" sz="2400" b="0" dirty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-best-practice</a:t>
            </a:r>
            <a:r>
              <a:rPr lang="en" altLang="ja-JP" sz="24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400" b="0" dirty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ignore</a:t>
            </a:r>
            <a:r>
              <a:rPr lang="en" altLang="ja-JP" sz="24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400" b="0" dirty="0">
                <a:solidFill>
                  <a:srgbClr val="EE0000"/>
                </a:solidFill>
                <a:effectLst/>
                <a:latin typeface="Menlo" panose="020B0609030804020204" pitchFamily="49" charset="0"/>
              </a:rPr>
              <a:t>\</a:t>
            </a:r>
            <a:endParaRPr lang="en" altLang="ja-JP" sz="2400" b="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" altLang="ja-JP" sz="2400" b="0" dirty="0">
                <a:solidFill>
                  <a:srgbClr val="0000FF"/>
                </a:solidFill>
                <a:effectLst/>
                <a:highlight>
                  <a:srgbClr val="FFFF00"/>
                </a:highlight>
                <a:latin typeface="Menlo" panose="020B0609030804020204" pitchFamily="49" charset="0"/>
              </a:rPr>
              <a:t>-</a:t>
            </a:r>
            <a:r>
              <a:rPr lang="en" altLang="ja-JP" sz="2400" b="0" dirty="0" err="1">
                <a:solidFill>
                  <a:srgbClr val="0000FF"/>
                </a:solidFill>
                <a:effectLst/>
                <a:highlight>
                  <a:srgbClr val="FFFF00"/>
                </a:highlight>
                <a:latin typeface="Menlo" panose="020B0609030804020204" pitchFamily="49" charset="0"/>
              </a:rPr>
              <a:t>ig</a:t>
            </a:r>
            <a:r>
              <a:rPr lang="en" altLang="ja-JP" sz="2400" b="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Menlo" panose="020B0609030804020204" pitchFamily="49" charset="0"/>
              </a:rPr>
              <a:t> </a:t>
            </a:r>
            <a:r>
              <a:rPr lang="en" altLang="ja-JP" sz="2400" b="0" dirty="0">
                <a:solidFill>
                  <a:srgbClr val="A31515"/>
                </a:solidFill>
                <a:effectLst/>
                <a:highlight>
                  <a:srgbClr val="FFFF00"/>
                </a:highlight>
                <a:latin typeface="Menlo" panose="020B0609030804020204" pitchFamily="49" charset="0"/>
              </a:rPr>
              <a:t>pkg/jp-core.r4-1.1.2-clins.tgz</a:t>
            </a:r>
            <a:r>
              <a:rPr lang="en" altLang="ja-JP" sz="2400" b="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Menlo" panose="020B0609030804020204" pitchFamily="49" charset="0"/>
              </a:rPr>
              <a:t> </a:t>
            </a:r>
            <a:r>
              <a:rPr lang="en" altLang="ja-JP" sz="2400" b="0" dirty="0">
                <a:solidFill>
                  <a:srgbClr val="EE0000"/>
                </a:solidFill>
                <a:effectLst/>
                <a:highlight>
                  <a:srgbClr val="FFFF00"/>
                </a:highlight>
                <a:latin typeface="Menlo" panose="020B0609030804020204" pitchFamily="49" charset="0"/>
              </a:rPr>
              <a:t>\</a:t>
            </a:r>
            <a:endParaRPr lang="en" altLang="ja-JP" sz="2400" b="0" dirty="0">
              <a:solidFill>
                <a:srgbClr val="000000"/>
              </a:solidFill>
              <a:effectLst/>
              <a:highlight>
                <a:srgbClr val="FFFF00"/>
              </a:highlight>
              <a:latin typeface="Menlo" panose="020B0609030804020204" pitchFamily="49" charset="0"/>
            </a:endParaRPr>
          </a:p>
          <a:p>
            <a:pPr>
              <a:lnSpc>
                <a:spcPct val="110000"/>
              </a:lnSpc>
            </a:pPr>
            <a:r>
              <a:rPr lang="en" altLang="ja-JP" sz="2400" b="0" dirty="0">
                <a:solidFill>
                  <a:srgbClr val="0000FF"/>
                </a:solidFill>
                <a:effectLst/>
                <a:highlight>
                  <a:srgbClr val="FFFF00"/>
                </a:highlight>
                <a:latin typeface="Menlo" panose="020B0609030804020204" pitchFamily="49" charset="0"/>
              </a:rPr>
              <a:t>-</a:t>
            </a:r>
            <a:r>
              <a:rPr lang="en" altLang="ja-JP" sz="2400" b="0" dirty="0" err="1">
                <a:solidFill>
                  <a:srgbClr val="0000FF"/>
                </a:solidFill>
                <a:effectLst/>
                <a:highlight>
                  <a:srgbClr val="FFFF00"/>
                </a:highlight>
                <a:latin typeface="Menlo" panose="020B0609030804020204" pitchFamily="49" charset="0"/>
              </a:rPr>
              <a:t>ig</a:t>
            </a:r>
            <a:r>
              <a:rPr lang="en" altLang="ja-JP" sz="2400" b="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Menlo" panose="020B0609030804020204" pitchFamily="49" charset="0"/>
              </a:rPr>
              <a:t> </a:t>
            </a:r>
            <a:r>
              <a:rPr lang="en" altLang="ja-JP" sz="2400" b="0" dirty="0">
                <a:solidFill>
                  <a:srgbClr val="A31515"/>
                </a:solidFill>
                <a:effectLst/>
                <a:highlight>
                  <a:srgbClr val="FFFF00"/>
                </a:highlight>
                <a:latin typeface="Menlo" panose="020B0609030804020204" pitchFamily="49" charset="0"/>
              </a:rPr>
              <a:t>pkg/jpfhir-terminology.r4-1.4.0.tgz</a:t>
            </a:r>
            <a:endParaRPr lang="en" altLang="ja-JP" sz="2400" b="0" dirty="0">
              <a:solidFill>
                <a:srgbClr val="000000"/>
              </a:solidFill>
              <a:effectLst/>
              <a:highlight>
                <a:srgbClr val="FFFF00"/>
              </a:highlight>
              <a:latin typeface="Menlo" panose="020B0609030804020204" pitchFamily="49" charset="0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BAFEC07-E30D-E0D6-DB48-B5AFEE242F57}"/>
              </a:ext>
            </a:extLst>
          </p:cNvPr>
          <p:cNvSpPr txBox="1"/>
          <p:nvPr/>
        </p:nvSpPr>
        <p:spPr>
          <a:xfrm>
            <a:off x="3500438" y="1214439"/>
            <a:ext cx="85677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/>
              <a:t>https://jpfhir.jp/fhir/clins/igv1/validationGuide.html　も参考にしてください。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5147BCF5-93CF-F38D-9547-2C8B75D82F7F}"/>
              </a:ext>
            </a:extLst>
          </p:cNvPr>
          <p:cNvSpPr txBox="1"/>
          <p:nvPr/>
        </p:nvSpPr>
        <p:spPr>
          <a:xfrm>
            <a:off x="7945041" y="2101333"/>
            <a:ext cx="60936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ja-JP">
                <a:solidFill>
                  <a:srgbClr val="FF0000"/>
                </a:solidFill>
              </a:rPr>
              <a:t>windows</a:t>
            </a:r>
            <a:r>
              <a:rPr kumimoji="1" lang="ja-JP" altLang="en-US">
                <a:solidFill>
                  <a:srgbClr val="FF0000"/>
                </a:solidFill>
              </a:rPr>
              <a:t>では</a:t>
            </a:r>
            <a:r>
              <a:rPr lang="ja-JP" altLang="en-US">
                <a:solidFill>
                  <a:srgbClr val="FF0000"/>
                </a:solidFill>
              </a:rPr>
              <a:t>変数の先頭に</a:t>
            </a:r>
            <a:r>
              <a:rPr lang="en-US" altLang="ja-JP">
                <a:solidFill>
                  <a:srgbClr val="FF0000"/>
                </a:solidFill>
              </a:rPr>
              <a:t>$</a:t>
            </a:r>
            <a:r>
              <a:rPr lang="ja-JP" altLang="en-US">
                <a:solidFill>
                  <a:srgbClr val="FF0000"/>
                </a:solidFill>
              </a:rPr>
              <a:t>をつける</a:t>
            </a:r>
          </a:p>
        </p:txBody>
      </p:sp>
    </p:spTree>
    <p:extLst>
      <p:ext uri="{BB962C8B-B14F-4D97-AF65-F5344CB8AC3E}">
        <p14:creationId xmlns:p14="http://schemas.microsoft.com/office/powerpoint/2010/main" val="337497074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84308ED-0CB7-0734-3EB2-BD0BBC999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7" y="0"/>
            <a:ext cx="10515600" cy="1325563"/>
          </a:xfrm>
        </p:spPr>
        <p:txBody>
          <a:bodyPr/>
          <a:lstStyle/>
          <a:p>
            <a:r>
              <a:rPr kumimoji="1" lang="ja-JP" altLang="en-US"/>
              <a:t>対象リソース例の</a:t>
            </a:r>
            <a:r>
              <a:rPr kumimoji="1" lang="en-US" altLang="ja-JP"/>
              <a:t>meta</a:t>
            </a:r>
            <a:r>
              <a:rPr kumimoji="1" lang="ja-JP" altLang="en-US"/>
              <a:t>要素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391B3388-1C0A-FBBF-4FA6-DCA218BE9A37}"/>
              </a:ext>
            </a:extLst>
          </p:cNvPr>
          <p:cNvSpPr txBox="1"/>
          <p:nvPr/>
        </p:nvSpPr>
        <p:spPr>
          <a:xfrm>
            <a:off x="223837" y="1520770"/>
            <a:ext cx="11744325" cy="5602303"/>
          </a:xfrm>
          <a:prstGeom prst="rect">
            <a:avLst/>
          </a:prstGeom>
          <a:noFill/>
          <a:ln>
            <a:solidFill>
              <a:schemeClr val="accent1">
                <a:shade val="1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{</a:t>
            </a:r>
          </a:p>
          <a:p>
            <a:pPr>
              <a:lnSpc>
                <a:spcPct val="120000"/>
              </a:lnSpc>
              <a:buNone/>
            </a:pPr>
            <a:r>
              <a:rPr lang="en" altLang="ja-JP" sz="2000" b="0">
                <a:solidFill>
                  <a:srgbClr val="0451A5"/>
                </a:solidFill>
                <a:effectLst/>
                <a:latin typeface="Menlo" panose="020B0609030804020204" pitchFamily="49" charset="0"/>
              </a:rPr>
              <a:t>"resourceType"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: </a:t>
            </a:r>
            <a:r>
              <a:rPr lang="en" altLang="ja-JP" sz="20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"Observation"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,</a:t>
            </a:r>
          </a:p>
          <a:p>
            <a:pPr>
              <a:lnSpc>
                <a:spcPct val="120000"/>
              </a:lnSpc>
              <a:buNone/>
            </a:pPr>
            <a:r>
              <a:rPr lang="en" altLang="ja-JP" sz="2000" b="0">
                <a:solidFill>
                  <a:srgbClr val="0451A5"/>
                </a:solidFill>
                <a:effectLst/>
                <a:latin typeface="Menlo" panose="020B0609030804020204" pitchFamily="49" charset="0"/>
              </a:rPr>
              <a:t>"meta"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: {</a:t>
            </a:r>
          </a:p>
          <a:p>
            <a:pPr>
              <a:lnSpc>
                <a:spcPct val="120000"/>
              </a:lnSpc>
              <a:buNone/>
            </a:pPr>
            <a:r>
              <a:rPr lang="en" altLang="ja-JP" sz="2000" b="0">
                <a:solidFill>
                  <a:srgbClr val="0451A5"/>
                </a:solidFill>
                <a:effectLst/>
                <a:latin typeface="Menlo" panose="020B0609030804020204" pitchFamily="49" charset="0"/>
              </a:rPr>
              <a:t>  "lastUpdated"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: </a:t>
            </a:r>
            <a:r>
              <a:rPr lang="en" altLang="ja-JP" sz="20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"2022-04-30T20:51:43.640+09:00"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,</a:t>
            </a:r>
          </a:p>
          <a:p>
            <a:pPr>
              <a:lnSpc>
                <a:spcPct val="120000"/>
              </a:lnSpc>
              <a:buNone/>
            </a:pPr>
            <a:r>
              <a:rPr lang="en" altLang="ja-JP" sz="2000" b="0">
                <a:solidFill>
                  <a:srgbClr val="0451A5"/>
                </a:solidFill>
                <a:effectLst/>
                <a:highlight>
                  <a:srgbClr val="FFFF00"/>
                </a:highlight>
                <a:latin typeface="Menlo" panose="020B0609030804020204" pitchFamily="49" charset="0"/>
              </a:rPr>
              <a:t>  "profile"</a:t>
            </a:r>
            <a:r>
              <a:rPr lang="en" altLang="ja-JP" sz="2000" b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Menlo" panose="020B0609030804020204" pitchFamily="49" charset="0"/>
              </a:rPr>
              <a:t>:</a:t>
            </a:r>
          </a:p>
          <a:p>
            <a:pPr>
              <a:lnSpc>
                <a:spcPct val="120000"/>
              </a:lnSpc>
              <a:buNone/>
            </a:pPr>
            <a:r>
              <a:rPr lang="en" altLang="ja-JP" sz="2000" b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Menlo" panose="020B0609030804020204" pitchFamily="49" charset="0"/>
              </a:rPr>
              <a:t>[ </a:t>
            </a:r>
          </a:p>
          <a:p>
            <a:pPr>
              <a:lnSpc>
                <a:spcPct val="120000"/>
              </a:lnSpc>
              <a:buNone/>
            </a:pPr>
            <a:r>
              <a:rPr lang="en" altLang="ja-JP" sz="2000">
                <a:solidFill>
                  <a:srgbClr val="000000"/>
                </a:solidFill>
                <a:highlight>
                  <a:srgbClr val="FFFF00"/>
                </a:highlight>
                <a:latin typeface="Menlo" panose="020B0609030804020204" pitchFamily="49" charset="0"/>
              </a:rPr>
              <a:t>  </a:t>
            </a:r>
            <a:r>
              <a:rPr lang="en" altLang="ja-JP" sz="2000" b="0">
                <a:solidFill>
                  <a:srgbClr val="A31515"/>
                </a:solidFill>
                <a:effectLst/>
                <a:highlight>
                  <a:srgbClr val="FFFF00"/>
                </a:highlight>
                <a:latin typeface="Menlo" panose="020B0609030804020204" pitchFamily="49" charset="0"/>
              </a:rPr>
              <a:t>"http://jpfhir.jp/fhir/core/StructureDefinition/JP_Observation_LabResult"</a:t>
            </a:r>
            <a:r>
              <a:rPr lang="en" altLang="ja-JP" sz="2000" b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Menlo" panose="020B0609030804020204" pitchFamily="49" charset="0"/>
              </a:rPr>
              <a:t>   </a:t>
            </a:r>
            <a:br>
              <a:rPr lang="en" altLang="ja-JP" sz="2000" b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Menlo" panose="020B0609030804020204" pitchFamily="49" charset="0"/>
              </a:rPr>
            </a:br>
            <a:r>
              <a:rPr lang="en" altLang="ja-JP" sz="2000" b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Menlo" panose="020B0609030804020204" pitchFamily="49" charset="0"/>
              </a:rPr>
              <a:t>  ]</a:t>
            </a:r>
          </a:p>
          <a:p>
            <a:pPr>
              <a:lnSpc>
                <a:spcPct val="120000"/>
              </a:lnSpc>
              <a:buNone/>
            </a:pP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},</a:t>
            </a:r>
          </a:p>
          <a:p>
            <a:pPr>
              <a:lnSpc>
                <a:spcPct val="120000"/>
              </a:lnSpc>
              <a:buNone/>
            </a:pPr>
            <a:endParaRPr lang="en" altLang="ja-JP" sz="2000" b="0">
              <a:solidFill>
                <a:srgbClr val="0451A5"/>
              </a:solidFill>
              <a:effectLst/>
              <a:latin typeface="Menlo" panose="020B0609030804020204" pitchFamily="49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" altLang="ja-JP" sz="2000" b="0">
                <a:solidFill>
                  <a:srgbClr val="0451A5"/>
                </a:solidFill>
                <a:effectLst/>
                <a:latin typeface="Menlo" panose="020B0609030804020204" pitchFamily="49" charset="0"/>
              </a:rPr>
              <a:t>"identifier"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: [ {</a:t>
            </a:r>
          </a:p>
          <a:p>
            <a:pPr>
              <a:lnSpc>
                <a:spcPct val="120000"/>
              </a:lnSpc>
              <a:buNone/>
            </a:pPr>
            <a:r>
              <a:rPr lang="en" altLang="ja-JP" sz="2000" b="0">
                <a:solidFill>
                  <a:srgbClr val="0451A5"/>
                </a:solidFill>
                <a:effectLst/>
                <a:latin typeface="Menlo" panose="020B0609030804020204" pitchFamily="49" charset="0"/>
              </a:rPr>
              <a:t>"system"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: </a:t>
            </a:r>
            <a:r>
              <a:rPr lang="en" altLang="ja-JP" sz="20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"http://jpfhir.jp/fhir/core/IdSystem/resourceInstance-identifier"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,</a:t>
            </a:r>
          </a:p>
          <a:p>
            <a:pPr>
              <a:lnSpc>
                <a:spcPct val="120000"/>
              </a:lnSpc>
              <a:buNone/>
            </a:pPr>
            <a:r>
              <a:rPr lang="en" altLang="ja-JP" sz="2000" b="0">
                <a:solidFill>
                  <a:srgbClr val="0451A5"/>
                </a:solidFill>
                <a:effectLst/>
                <a:latin typeface="Menlo" panose="020B0609030804020204" pitchFamily="49" charset="0"/>
              </a:rPr>
              <a:t>"value"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: </a:t>
            </a:r>
            <a:r>
              <a:rPr lang="en" altLang="ja-JP" sz="20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"9173296676.20220302.OML-11.223024674648500.5M5O8E1FC4B4.081.1.1"</a:t>
            </a:r>
            <a:endParaRPr lang="en" altLang="ja-JP" sz="2000" b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} ],</a:t>
            </a:r>
          </a:p>
          <a:p>
            <a:pPr>
              <a:lnSpc>
                <a:spcPct val="120000"/>
              </a:lnSpc>
            </a:pPr>
            <a:r>
              <a:rPr lang="en" altLang="ja-JP" sz="2000" b="0">
                <a:solidFill>
                  <a:srgbClr val="0451A5"/>
                </a:solidFill>
                <a:effectLst/>
                <a:latin typeface="Menlo" panose="020B0609030804020204" pitchFamily="49" charset="0"/>
              </a:rPr>
              <a:t>"status"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: </a:t>
            </a:r>
            <a:r>
              <a:rPr lang="en" altLang="ja-JP" sz="2000" b="0">
                <a:solidFill>
                  <a:srgbClr val="A31515"/>
                </a:solidFill>
                <a:effectLst/>
                <a:latin typeface="Menlo" panose="020B0609030804020204" pitchFamily="49" charset="0"/>
              </a:rPr>
              <a:t>"final"</a:t>
            </a:r>
            <a:r>
              <a:rPr lang="en" altLang="ja-JP" sz="2000" b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,</a:t>
            </a:r>
          </a:p>
        </p:txBody>
      </p:sp>
    </p:spTree>
    <p:extLst>
      <p:ext uri="{BB962C8B-B14F-4D97-AF65-F5344CB8AC3E}">
        <p14:creationId xmlns:p14="http://schemas.microsoft.com/office/powerpoint/2010/main" val="42743902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9C2E722-C148-DAB6-6C46-BCD184C2C5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9157"/>
          </a:xfrm>
        </p:spPr>
        <p:txBody>
          <a:bodyPr/>
          <a:lstStyle/>
          <a:p>
            <a:r>
              <a:rPr kumimoji="1" lang="ja-JP" altLang="en-US"/>
              <a:t>サンプルデータの説明　</a:t>
            </a:r>
            <a:r>
              <a:rPr kumimoji="1" lang="en-US" altLang="ja-JP" dirty="0"/>
              <a:t>Patient</a:t>
            </a:r>
            <a:r>
              <a:rPr lang="ja-JP" altLang="en-US"/>
              <a:t>リソース</a:t>
            </a:r>
            <a:endParaRPr kumimoji="1" lang="ja-JP" altLang="en-US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410689F-1CB9-CAF7-84D6-756C5F1ABCBD}"/>
              </a:ext>
            </a:extLst>
          </p:cNvPr>
          <p:cNvSpPr txBox="1"/>
          <p:nvPr/>
        </p:nvSpPr>
        <p:spPr>
          <a:xfrm>
            <a:off x="1008755" y="1094282"/>
            <a:ext cx="61009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2400"/>
              <a:t>Patient-Example-Patient.json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7942ACBA-913C-BEB4-A8F8-C7AA5EA3A1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345" y="2159000"/>
            <a:ext cx="5884537" cy="3769610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068AC2A7-60EE-9BC7-906E-349BCA75D9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9594" y="2159000"/>
            <a:ext cx="4838700" cy="4318000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327C89FF-06D6-765F-9D7F-5F71EA536CD4}"/>
              </a:ext>
            </a:extLst>
          </p:cNvPr>
          <p:cNvSpPr txBox="1"/>
          <p:nvPr/>
        </p:nvSpPr>
        <p:spPr>
          <a:xfrm>
            <a:off x="5547298" y="1466502"/>
            <a:ext cx="61009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2400"/>
              <a:t>全体構成</a:t>
            </a:r>
          </a:p>
        </p:txBody>
      </p:sp>
    </p:spTree>
    <p:extLst>
      <p:ext uri="{BB962C8B-B14F-4D97-AF65-F5344CB8AC3E}">
        <p14:creationId xmlns:p14="http://schemas.microsoft.com/office/powerpoint/2010/main" val="242919382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3C0B39C-E24F-E171-8F9E-2414BD7D6E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088" y="365126"/>
            <a:ext cx="10653712" cy="649288"/>
          </a:xfrm>
        </p:spPr>
        <p:txBody>
          <a:bodyPr>
            <a:normAutofit fontScale="90000"/>
          </a:bodyPr>
          <a:lstStyle/>
          <a:p>
            <a:r>
              <a:rPr kumimoji="1" lang="ja-JP" altLang="en-US"/>
              <a:t>実行結果例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E56CB469-F3AD-1635-673C-C3C0F6B65E0F}"/>
              </a:ext>
            </a:extLst>
          </p:cNvPr>
          <p:cNvSpPr txBox="1"/>
          <p:nvPr/>
        </p:nvSpPr>
        <p:spPr>
          <a:xfrm>
            <a:off x="214312" y="1014414"/>
            <a:ext cx="11977687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" altLang="ja-JP" sz="200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Installing hl7.terminology.r5#6.2.0</a:t>
            </a:r>
          </a:p>
          <a:p>
            <a:pPr>
              <a:buNone/>
            </a:pPr>
            <a:r>
              <a:rPr lang="en" altLang="ja-JP" sz="200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done.</a:t>
            </a:r>
          </a:p>
          <a:p>
            <a:pPr>
              <a:buNone/>
            </a:pPr>
            <a:r>
              <a:rPr lang="en" altLang="ja-JP" sz="200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Load hl7.terminology.r5#6.2.0 - 4288 resources (00:08.436)</a:t>
            </a:r>
          </a:p>
          <a:p>
            <a:pPr>
              <a:buNone/>
            </a:pPr>
            <a:r>
              <a:rPr lang="en" altLang="ja-JP" sz="200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Load hl7.fhir.uv.extensions#5.2.0 - 759 resources (00:00.006)</a:t>
            </a:r>
          </a:p>
          <a:p>
            <a:pPr>
              <a:buNone/>
            </a:pPr>
            <a:r>
              <a:rPr lang="en" altLang="ja-JP" sz="200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Terminology server http://tx.fhir.org - Version Connected to Terminology Server at http://tx.fhir.org (00:02.758)</a:t>
            </a:r>
          </a:p>
          <a:p>
            <a:pPr>
              <a:buNone/>
            </a:pPr>
            <a:r>
              <a:rPr lang="en" altLang="ja-JP" sz="200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</a:t>
            </a:r>
            <a:r>
              <a:rPr lang="en" altLang="ja-JP" sz="200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Menlo" panose="020B0609030804020204" pitchFamily="49" charset="0"/>
              </a:rPr>
              <a:t> </a:t>
            </a:r>
            <a:r>
              <a:rPr lang="en" altLang="ja-JP" sz="200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Menlo" panose="020B0609030804020204" pitchFamily="49" charset="0"/>
              </a:rPr>
              <a:t>Load pkg/jp-core.r4-1.1.2-clins.tgz#1.1.2-clins - 179 resources (00:00.208)</a:t>
            </a:r>
          </a:p>
          <a:p>
            <a:pPr>
              <a:buNone/>
            </a:pPr>
            <a:r>
              <a:rPr lang="en" altLang="ja-JP" sz="200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Menlo" panose="020B0609030804020204" pitchFamily="49" charset="0"/>
              </a:rPr>
              <a:t>  Load pkg/jpfhir-terminology.r4-1.4.0.tgz#1.4.0 - 203 resources (00:02.205)</a:t>
            </a:r>
          </a:p>
          <a:p>
            <a:pPr>
              <a:buNone/>
            </a:pPr>
            <a:r>
              <a:rPr lang="en" altLang="ja-JP" sz="200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</a:t>
            </a:r>
            <a:r>
              <a:rPr lang="en" altLang="ja-JP" sz="200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Menlo" panose="020B0609030804020204" pitchFamily="49" charset="0"/>
              </a:rPr>
              <a:t>Package Summary: [hl7.fhir.r4.core#4.0.1, hl7.fhir.xver-extensions#0.1.0, hl7.terminology.r4#6.2.0, hl7.fhir.uv.extensions.r4#5.2.0, hl7.fhir.uv.extensions.r5#5.2.0, hl7.terminology#6.4.0, hl7.terminology.r5#6.2.0, hl7.fhir.uv.extensions#5.2.0, jp-core.r4#1.1.2-clins, jpfhir-terminology#1.4.0]</a:t>
            </a:r>
          </a:p>
          <a:p>
            <a:pPr>
              <a:buNone/>
            </a:pPr>
            <a:r>
              <a:rPr lang="en" altLang="ja-JP" sz="200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Terminology Cache at /var/folders/_7/xm_y3qgn2d940rdfdr4rybt40000gn/T/default-tx-cache</a:t>
            </a:r>
          </a:p>
          <a:p>
            <a:pPr>
              <a:buNone/>
            </a:pPr>
            <a:r>
              <a:rPr lang="en" altLang="ja-JP" sz="200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Get set... </a:t>
            </a:r>
          </a:p>
          <a:p>
            <a:pPr>
              <a:buNone/>
            </a:pPr>
            <a:r>
              <a:rPr lang="en" altLang="ja-JP" sz="200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...go! (00:04.968)</a:t>
            </a:r>
          </a:p>
          <a:p>
            <a:pPr>
              <a:buNone/>
            </a:pPr>
            <a:r>
              <a:rPr lang="en" altLang="ja-JP" sz="200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Cached new session. Cache size = 1</a:t>
            </a:r>
          </a:p>
        </p:txBody>
      </p:sp>
    </p:spTree>
    <p:extLst>
      <p:ext uri="{BB962C8B-B14F-4D97-AF65-F5344CB8AC3E}">
        <p14:creationId xmlns:p14="http://schemas.microsoft.com/office/powerpoint/2010/main" val="226264710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C900180-6595-F3EC-131A-28533C0D80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550" y="0"/>
            <a:ext cx="10382250" cy="662781"/>
          </a:xfrm>
        </p:spPr>
        <p:txBody>
          <a:bodyPr>
            <a:normAutofit fontScale="90000"/>
          </a:bodyPr>
          <a:lstStyle/>
          <a:p>
            <a:r>
              <a:rPr kumimoji="1" lang="ja-JP" altLang="en-US"/>
              <a:t>続き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6DA2D10-3C34-0E3F-1BE4-87B643CC6B37}"/>
              </a:ext>
            </a:extLst>
          </p:cNvPr>
          <p:cNvSpPr txBox="1"/>
          <p:nvPr/>
        </p:nvSpPr>
        <p:spPr>
          <a:xfrm>
            <a:off x="209550" y="640913"/>
            <a:ext cx="11772900" cy="62170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" altLang="ja-JP" sz="200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Menlo" panose="020B0609030804020204" pitchFamily="49" charset="0"/>
              </a:rPr>
              <a:t>Validating</a:t>
            </a:r>
          </a:p>
          <a:p>
            <a:pPr>
              <a:buNone/>
            </a:pPr>
            <a:r>
              <a:rPr lang="en" altLang="ja-JP" sz="200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</a:t>
            </a:r>
            <a:r>
              <a:rPr lang="en" altLang="ja-JP" sz="2000" b="1">
                <a:solidFill>
                  <a:srgbClr val="FF0000"/>
                </a:solidFill>
                <a:effectLst/>
                <a:latin typeface="Menlo" panose="020B0609030804020204" pitchFamily="49" charset="0"/>
              </a:rPr>
              <a:t>Validate sampleData/Observation-Example-Glucose.json</a:t>
            </a:r>
          </a:p>
          <a:p>
            <a:pPr>
              <a:buNone/>
            </a:pPr>
            <a:r>
              <a:rPr lang="en" altLang="ja-JP" sz="200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Menlo" panose="020B0609030804020204" pitchFamily="49" charset="0"/>
              </a:rPr>
              <a:t>Validate Observation against</a:t>
            </a:r>
            <a:r>
              <a:rPr lang="en" altLang="ja-JP" sz="200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000" b="1">
                <a:solidFill>
                  <a:srgbClr val="FF0000"/>
                </a:solidFill>
                <a:effectLst/>
                <a:latin typeface="Menlo" panose="020B0609030804020204" pitchFamily="49" charset="0"/>
              </a:rPr>
              <a:t>http://hl7.org/fhir/StructureDefinition/Observation|4.0.1</a:t>
            </a:r>
            <a:r>
              <a:rPr lang="en" altLang="ja-JP" sz="200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..........20..........40..........60..........80..........100|</a:t>
            </a:r>
          </a:p>
          <a:p>
            <a:pPr>
              <a:buNone/>
            </a:pPr>
            <a:r>
              <a:rPr lang="en" altLang="ja-JP" sz="200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Validate Observation against </a:t>
            </a:r>
            <a:r>
              <a:rPr lang="en" altLang="ja-JP" sz="2000" b="1">
                <a:solidFill>
                  <a:srgbClr val="FF0000"/>
                </a:solidFill>
                <a:effectLst/>
                <a:latin typeface="Menlo" panose="020B0609030804020204" pitchFamily="49" charset="0"/>
              </a:rPr>
              <a:t>http://jpfhir.jp/fhir/core/StructureDefinition/JP_Observation_LabResult</a:t>
            </a:r>
            <a:r>
              <a:rPr lang="en" altLang="ja-JP" sz="200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..........20..........40..........60..........80..........100|</a:t>
            </a:r>
          </a:p>
          <a:p>
            <a:pPr>
              <a:buNone/>
            </a:pPr>
            <a:r>
              <a:rPr lang="en" altLang="ja-JP" sz="200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00:02.959</a:t>
            </a:r>
          </a:p>
          <a:p>
            <a:pPr>
              <a:buNone/>
            </a:pPr>
            <a:r>
              <a:rPr lang="en" altLang="ja-JP" sz="200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Done. Times: Loading: 00:36.239, validation: 00:02.959. Memory = 1Gb</a:t>
            </a:r>
          </a:p>
          <a:p>
            <a:pPr>
              <a:buNone/>
            </a:pPr>
            <a:br>
              <a:rPr lang="en" altLang="ja-JP" sz="2000">
                <a:solidFill>
                  <a:srgbClr val="000000"/>
                </a:solidFill>
                <a:effectLst/>
                <a:latin typeface="Menlo" panose="020B0609030804020204" pitchFamily="49" charset="0"/>
              </a:rPr>
            </a:br>
            <a:endParaRPr lang="en" altLang="ja-JP" sz="200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pPr>
              <a:buNone/>
            </a:pPr>
            <a:r>
              <a:rPr lang="en" altLang="ja-JP" sz="2000" b="1">
                <a:solidFill>
                  <a:srgbClr val="FF0000"/>
                </a:solidFill>
                <a:effectLst/>
                <a:latin typeface="Menlo" panose="020B0609030804020204" pitchFamily="49" charset="0"/>
              </a:rPr>
              <a:t>Success: 0 errors, 2 warnings, 0 notes</a:t>
            </a:r>
          </a:p>
          <a:p>
            <a:pPr>
              <a:buNone/>
            </a:pPr>
            <a:r>
              <a:rPr lang="en" altLang="ja-JP" sz="200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</a:t>
            </a:r>
            <a:r>
              <a:rPr lang="en" altLang="ja-JP" sz="2000">
                <a:solidFill>
                  <a:srgbClr val="FF0000"/>
                </a:solidFill>
                <a:effectLst/>
                <a:latin typeface="Menlo" panose="020B0609030804020204" pitchFamily="49" charset="0"/>
              </a:rPr>
              <a:t>Warning @ Observation.code.coding[1].system (line 19, col8): A definition for CodeSystem 'http://jpfhir.jp/Ssmix2/CodeSystem/1318814790/99Z14' could not be found, so the code cannot be validated</a:t>
            </a:r>
          </a:p>
          <a:p>
            <a:pPr>
              <a:buNone/>
            </a:pPr>
            <a:r>
              <a:rPr lang="en" altLang="ja-JP" sz="2000">
                <a:solidFill>
                  <a:srgbClr val="FF0000"/>
                </a:solidFill>
                <a:effectLst/>
                <a:latin typeface="Menlo" panose="020B0609030804020204" pitchFamily="49" charset="0"/>
              </a:rPr>
              <a:t>  Warning @ Observation.code.coding[1] (line 19, col8): A definition for CodeSystem 'http://jpfhir.jp/Ssmix2/CodeSystem/1318814790/99Z14' could not be found, so the code cannot be validated</a:t>
            </a:r>
          </a:p>
          <a:p>
            <a:r>
              <a:rPr lang="en" altLang="ja-JP" sz="200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Done. Times: Loading: 00:36.239, validation: 00:02.959. Max Memory = 12Gb</a:t>
            </a:r>
          </a:p>
        </p:txBody>
      </p:sp>
    </p:spTree>
    <p:extLst>
      <p:ext uri="{BB962C8B-B14F-4D97-AF65-F5344CB8AC3E}">
        <p14:creationId xmlns:p14="http://schemas.microsoft.com/office/powerpoint/2010/main" val="11431236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6D9EE36-B011-4BE3-15A6-7141FF584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20700"/>
          </a:xfrm>
        </p:spPr>
        <p:txBody>
          <a:bodyPr>
            <a:normAutofit fontScale="90000"/>
          </a:bodyPr>
          <a:lstStyle/>
          <a:p>
            <a:r>
              <a:rPr kumimoji="1" lang="en-US" altLang="ja-JP"/>
              <a:t>FHIR</a:t>
            </a:r>
            <a:r>
              <a:rPr kumimoji="1" lang="ja-JP" altLang="en-US"/>
              <a:t>サーバ</a:t>
            </a:r>
            <a:r>
              <a:rPr kumimoji="1" lang="en-US" altLang="ja-JP"/>
              <a:t>FRUCtoS</a:t>
            </a:r>
            <a:r>
              <a:rPr kumimoji="1" lang="ja-JP" altLang="en-US"/>
              <a:t>で</a:t>
            </a:r>
            <a:r>
              <a:rPr kumimoji="1" lang="en-US" altLang="ja-JP"/>
              <a:t>Validaiton</a:t>
            </a:r>
            <a:r>
              <a:rPr kumimoji="1" lang="ja-JP" altLang="en-US"/>
              <a:t>するには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828931C5-3E7B-5F78-F8A8-67B027C5D4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3106" y="885826"/>
            <a:ext cx="8205788" cy="5398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09665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A94604C-2C47-247A-58C9-C4D5FC66CF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643" y="365126"/>
            <a:ext cx="10823734" cy="662008"/>
          </a:xfrm>
        </p:spPr>
        <p:txBody>
          <a:bodyPr>
            <a:noAutofit/>
          </a:bodyPr>
          <a:lstStyle/>
          <a:p>
            <a:r>
              <a:rPr lang="ja-JP" altLang="en-US" sz="3600" b="1">
                <a:latin typeface="MS PGothic" panose="020B0600070205080204" pitchFamily="34" charset="-128"/>
                <a:ea typeface="MS PGothic" panose="020B0600070205080204" pitchFamily="34" charset="-128"/>
              </a:rPr>
              <a:t>パッケージを導入し</a:t>
            </a:r>
            <a:r>
              <a:rPr lang="en-US" altLang="ja-JP" sz="3600" b="1" dirty="0">
                <a:latin typeface="MS PGothic" panose="020B0600070205080204" pitchFamily="34" charset="-128"/>
                <a:ea typeface="MS PGothic" panose="020B0600070205080204" pitchFamily="34" charset="-128"/>
              </a:rPr>
              <a:t>Validation</a:t>
            </a:r>
            <a:r>
              <a:rPr lang="ja-JP" altLang="en-US" sz="3600" b="1">
                <a:latin typeface="MS PGothic" panose="020B0600070205080204" pitchFamily="34" charset="-128"/>
                <a:ea typeface="MS PGothic" panose="020B0600070205080204" pitchFamily="34" charset="-128"/>
              </a:rPr>
              <a:t>時に適用させる設定</a:t>
            </a:r>
            <a:endParaRPr kumimoji="1" lang="ja-JP" altLang="en-US" sz="3600" b="1">
              <a:latin typeface="MS PGothic" panose="020B0600070205080204" pitchFamily="34" charset="-128"/>
              <a:ea typeface="MS PGothic" panose="020B0600070205080204" pitchFamily="34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040C753F-F12D-9DAC-5186-3263FABA8F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4" y="1293315"/>
            <a:ext cx="11238073" cy="5199559"/>
          </a:xfrm>
          <a:prstGeom prst="rect">
            <a:avLst/>
          </a:prstGeom>
          <a:ln>
            <a:solidFill>
              <a:schemeClr val="accent1">
                <a:shade val="1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61291516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5B18F6D-4A30-6C2A-BE0A-7787C7559E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FHIR</a:t>
            </a:r>
            <a:r>
              <a:rPr kumimoji="1" lang="ja-JP" altLang="en-US"/>
              <a:t>サーバにリソースデータを</a:t>
            </a:r>
            <a:r>
              <a:rPr kumimoji="1" lang="en-US" altLang="ja-JP" dirty="0"/>
              <a:t>Validation</a:t>
            </a:r>
            <a:r>
              <a:rPr kumimoji="1" lang="ja-JP" altLang="en-US"/>
              <a:t>させる方法</a:t>
            </a:r>
            <a:r>
              <a:rPr kumimoji="1" lang="en-US" altLang="ja-JP" dirty="0"/>
              <a:t> operator $validate</a:t>
            </a:r>
            <a:r>
              <a:rPr kumimoji="1" lang="ja-JP" altLang="en-US"/>
              <a:t>を使用する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FB40DF93-2F33-A145-B008-1CDF5C8F806D}"/>
              </a:ext>
            </a:extLst>
          </p:cNvPr>
          <p:cNvSpPr txBox="1"/>
          <p:nvPr/>
        </p:nvSpPr>
        <p:spPr>
          <a:xfrm>
            <a:off x="563672" y="1839202"/>
            <a:ext cx="11373632" cy="41868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en" altLang="ja-JP" sz="2800" b="0" dirty="0">
                <a:solidFill>
                  <a:schemeClr val="accent4">
                    <a:lumMod val="50000"/>
                  </a:schemeClr>
                </a:solidFill>
                <a:effectLst/>
                <a:latin typeface="Century" panose="02040604050505020304" pitchFamily="18" charset="0"/>
                <a:ea typeface="MS PGothic" panose="020B0600070205080204" pitchFamily="34" charset="-128"/>
              </a:rPr>
              <a:t># validate</a:t>
            </a:r>
            <a:r>
              <a:rPr lang="ja-JP" altLang="en-US" sz="2800" b="0">
                <a:solidFill>
                  <a:schemeClr val="accent4">
                    <a:lumMod val="50000"/>
                  </a:schemeClr>
                </a:solidFill>
                <a:effectLst/>
                <a:latin typeface="Century" panose="02040604050505020304" pitchFamily="18" charset="0"/>
                <a:ea typeface="MS PGothic" panose="020B0600070205080204" pitchFamily="34" charset="-128"/>
              </a:rPr>
              <a:t>だけ実行する</a:t>
            </a:r>
          </a:p>
          <a:p>
            <a:pPr>
              <a:lnSpc>
                <a:spcPct val="120000"/>
              </a:lnSpc>
              <a:buNone/>
            </a:pPr>
            <a:r>
              <a:rPr lang="en" altLang="ja-JP" sz="2800" b="0" dirty="0">
                <a:solidFill>
                  <a:schemeClr val="accent4">
                    <a:lumMod val="50000"/>
                  </a:schemeClr>
                </a:solidFill>
                <a:effectLst/>
                <a:latin typeface="Century" panose="02040604050505020304" pitchFamily="18" charset="0"/>
                <a:ea typeface="MS PGothic" panose="020B0600070205080204" pitchFamily="34" charset="-128"/>
              </a:rPr>
              <a:t>DATALABO=</a:t>
            </a:r>
            <a:r>
              <a:rPr lang="en" altLang="ja-JP" sz="2800" b="0" dirty="0" err="1">
                <a:solidFill>
                  <a:schemeClr val="accent4">
                    <a:lumMod val="50000"/>
                  </a:schemeClr>
                </a:solidFill>
                <a:effectLst/>
                <a:latin typeface="Century" panose="02040604050505020304" pitchFamily="18" charset="0"/>
                <a:ea typeface="MS PGothic" panose="020B0600070205080204" pitchFamily="34" charset="-128"/>
              </a:rPr>
              <a:t>sampleData</a:t>
            </a:r>
            <a:r>
              <a:rPr lang="en" altLang="ja-JP" sz="2800" b="0" dirty="0">
                <a:solidFill>
                  <a:schemeClr val="accent4">
                    <a:lumMod val="50000"/>
                  </a:schemeClr>
                </a:solidFill>
                <a:effectLst/>
                <a:latin typeface="Century" panose="02040604050505020304" pitchFamily="18" charset="0"/>
                <a:ea typeface="MS PGothic" panose="020B0600070205080204" pitchFamily="34" charset="-128"/>
              </a:rPr>
              <a:t>/Observation-Example-</a:t>
            </a:r>
            <a:r>
              <a:rPr lang="en" altLang="ja-JP" sz="2800" b="0" dirty="0" err="1">
                <a:solidFill>
                  <a:schemeClr val="accent4">
                    <a:lumMod val="50000"/>
                  </a:schemeClr>
                </a:solidFill>
                <a:effectLst/>
                <a:latin typeface="Century" panose="02040604050505020304" pitchFamily="18" charset="0"/>
                <a:ea typeface="MS PGothic" panose="020B0600070205080204" pitchFamily="34" charset="-128"/>
              </a:rPr>
              <a:t>Glucose.json</a:t>
            </a:r>
            <a:endParaRPr lang="en" altLang="ja-JP" sz="2800" b="0" dirty="0">
              <a:solidFill>
                <a:schemeClr val="accent4">
                  <a:lumMod val="50000"/>
                </a:schemeClr>
              </a:solidFill>
              <a:effectLst/>
              <a:latin typeface="Century" panose="02040604050505020304" pitchFamily="18" charset="0"/>
              <a:ea typeface="MS PGothic" panose="020B0600070205080204" pitchFamily="34" charset="-128"/>
            </a:endParaRPr>
          </a:p>
          <a:p>
            <a:pPr>
              <a:lnSpc>
                <a:spcPct val="120000"/>
              </a:lnSpc>
              <a:buNone/>
            </a:pPr>
            <a:r>
              <a:rPr lang="en" altLang="ja-JP" sz="2800" b="0" dirty="0">
                <a:solidFill>
                  <a:schemeClr val="accent4">
                    <a:lumMod val="50000"/>
                  </a:schemeClr>
                </a:solidFill>
                <a:effectLst/>
                <a:latin typeface="Century" panose="02040604050505020304" pitchFamily="18" charset="0"/>
                <a:ea typeface="MS PGothic" panose="020B0600070205080204" pitchFamily="34" charset="-128"/>
              </a:rPr>
              <a:t>RTYPEOBS=Observation</a:t>
            </a:r>
          </a:p>
          <a:p>
            <a:pPr>
              <a:lnSpc>
                <a:spcPct val="120000"/>
              </a:lnSpc>
            </a:pPr>
            <a:r>
              <a:rPr lang="en" altLang="ja-JP" sz="2800" b="0" dirty="0">
                <a:solidFill>
                  <a:schemeClr val="accent4">
                    <a:lumMod val="50000"/>
                  </a:schemeClr>
                </a:solidFill>
                <a:effectLst/>
                <a:latin typeface="Century" panose="02040604050505020304" pitchFamily="18" charset="0"/>
                <a:ea typeface="MS PGothic" panose="020B0600070205080204" pitchFamily="34" charset="-128"/>
              </a:rPr>
              <a:t>$PYTHON3 </a:t>
            </a:r>
            <a:r>
              <a:rPr lang="en" altLang="ja-JP" sz="2800" b="0" dirty="0" err="1">
                <a:solidFill>
                  <a:schemeClr val="accent4">
                    <a:lumMod val="50000"/>
                  </a:schemeClr>
                </a:solidFill>
                <a:effectLst/>
                <a:latin typeface="Century" panose="02040604050505020304" pitchFamily="18" charset="0"/>
                <a:ea typeface="MS PGothic" panose="020B0600070205080204" pitchFamily="34" charset="-128"/>
              </a:rPr>
              <a:t>unicodeEncode.py</a:t>
            </a:r>
            <a:r>
              <a:rPr lang="en" altLang="ja-JP" sz="2800" b="0" dirty="0">
                <a:solidFill>
                  <a:schemeClr val="accent4">
                    <a:lumMod val="50000"/>
                  </a:schemeClr>
                </a:solidFill>
                <a:effectLst/>
                <a:latin typeface="Century" panose="02040604050505020304" pitchFamily="18" charset="0"/>
                <a:ea typeface="MS PGothic" panose="020B0600070205080204" pitchFamily="34" charset="-128"/>
              </a:rPr>
              <a:t> $DATALABO | </a:t>
            </a:r>
            <a:br>
              <a:rPr lang="en" altLang="ja-JP" sz="2800" b="0" dirty="0">
                <a:solidFill>
                  <a:schemeClr val="accent4">
                    <a:lumMod val="50000"/>
                  </a:schemeClr>
                </a:solidFill>
                <a:effectLst/>
                <a:latin typeface="Century" panose="02040604050505020304" pitchFamily="18" charset="0"/>
                <a:ea typeface="MS PGothic" panose="020B0600070205080204" pitchFamily="34" charset="-128"/>
              </a:rPr>
            </a:br>
            <a:r>
              <a:rPr lang="en" altLang="ja-JP" sz="2800" b="1" dirty="0">
                <a:solidFill>
                  <a:schemeClr val="accent4">
                    <a:lumMod val="50000"/>
                  </a:schemeClr>
                </a:solidFill>
                <a:effectLst/>
                <a:latin typeface="Century" panose="02040604050505020304" pitchFamily="18" charset="0"/>
                <a:ea typeface="MS PGothic" panose="020B0600070205080204" pitchFamily="34" charset="-128"/>
              </a:rPr>
              <a:t>curl -H"@</a:t>
            </a:r>
            <a:r>
              <a:rPr lang="en" altLang="ja-JP" sz="2800" b="1" dirty="0" err="1">
                <a:solidFill>
                  <a:schemeClr val="accent4">
                    <a:lumMod val="50000"/>
                  </a:schemeClr>
                </a:solidFill>
                <a:effectLst/>
                <a:latin typeface="Century" panose="02040604050505020304" pitchFamily="18" charset="0"/>
                <a:ea typeface="MS PGothic" panose="020B0600070205080204" pitchFamily="34" charset="-128"/>
              </a:rPr>
              <a:t>header.txt</a:t>
            </a:r>
            <a:r>
              <a:rPr lang="en" altLang="ja-JP" sz="2800" b="1" dirty="0">
                <a:solidFill>
                  <a:schemeClr val="accent4">
                    <a:lumMod val="50000"/>
                  </a:schemeClr>
                </a:solidFill>
                <a:effectLst/>
                <a:latin typeface="Century" panose="02040604050505020304" pitchFamily="18" charset="0"/>
                <a:ea typeface="MS PGothic" panose="020B0600070205080204" pitchFamily="34" charset="-128"/>
              </a:rPr>
              <a:t>" -X POST -d"@-"  </a:t>
            </a:r>
            <a:br>
              <a:rPr lang="en" altLang="ja-JP" sz="2800" b="1" dirty="0">
                <a:solidFill>
                  <a:schemeClr val="accent4">
                    <a:lumMod val="50000"/>
                  </a:schemeClr>
                </a:solidFill>
                <a:effectLst/>
                <a:latin typeface="Century" panose="02040604050505020304" pitchFamily="18" charset="0"/>
                <a:ea typeface="MS PGothic" panose="020B0600070205080204" pitchFamily="34" charset="-128"/>
              </a:rPr>
            </a:br>
            <a:r>
              <a:rPr lang="en" altLang="ja-JP" sz="2800" b="1" dirty="0">
                <a:solidFill>
                  <a:schemeClr val="accent4">
                    <a:lumMod val="50000"/>
                  </a:schemeClr>
                </a:solidFill>
                <a:effectLst/>
                <a:latin typeface="Century" panose="02040604050505020304" pitchFamily="18" charset="0"/>
                <a:ea typeface="MS PGothic" panose="020B0600070205080204" pitchFamily="34" charset="-128"/>
              </a:rPr>
              <a:t>  $ENDPOINT/$RTYPEOBS</a:t>
            </a:r>
            <a:r>
              <a:rPr lang="en" altLang="ja-JP" sz="2800" b="1" dirty="0">
                <a:solidFill>
                  <a:srgbClr val="C00000"/>
                </a:solidFill>
                <a:latin typeface="Century" panose="02040604050505020304" pitchFamily="18" charset="0"/>
                <a:ea typeface="MS PGothic" panose="020B0600070205080204" pitchFamily="34" charset="-128"/>
              </a:rPr>
              <a:t>/¥</a:t>
            </a:r>
            <a:r>
              <a:rPr lang="en" altLang="ja-JP" sz="2800" b="1" dirty="0">
                <a:solidFill>
                  <a:srgbClr val="C00000"/>
                </a:solidFill>
                <a:effectLst/>
                <a:latin typeface="Century" panose="02040604050505020304" pitchFamily="18" charset="0"/>
                <a:ea typeface="MS PGothic" panose="020B0600070205080204" pitchFamily="34" charset="-128"/>
              </a:rPr>
              <a:t>$validate </a:t>
            </a:r>
            <a:r>
              <a:rPr lang="en" altLang="ja-JP" sz="2800" b="1" dirty="0">
                <a:solidFill>
                  <a:schemeClr val="accent4">
                    <a:lumMod val="50000"/>
                  </a:schemeClr>
                </a:solidFill>
                <a:effectLst/>
                <a:latin typeface="Century" panose="02040604050505020304" pitchFamily="18" charset="0"/>
                <a:ea typeface="MS PGothic" panose="020B0600070205080204" pitchFamily="34" charset="-128"/>
              </a:rPr>
              <a:t>|</a:t>
            </a:r>
            <a:br>
              <a:rPr lang="en" altLang="ja-JP" sz="2800" b="1" dirty="0">
                <a:solidFill>
                  <a:schemeClr val="accent4">
                    <a:lumMod val="50000"/>
                  </a:schemeClr>
                </a:solidFill>
                <a:effectLst/>
                <a:latin typeface="Century" panose="02040604050505020304" pitchFamily="18" charset="0"/>
                <a:ea typeface="MS PGothic" panose="020B0600070205080204" pitchFamily="34" charset="-128"/>
              </a:rPr>
            </a:br>
            <a:r>
              <a:rPr lang="en" altLang="ja-JP" sz="2800" b="0" dirty="0">
                <a:solidFill>
                  <a:schemeClr val="accent4">
                    <a:lumMod val="50000"/>
                  </a:schemeClr>
                </a:solidFill>
                <a:effectLst/>
                <a:latin typeface="Century" panose="02040604050505020304" pitchFamily="18" charset="0"/>
                <a:ea typeface="MS PGothic" panose="020B0600070205080204" pitchFamily="34" charset="-128"/>
              </a:rPr>
              <a:t> $PYTHON3 -m </a:t>
            </a:r>
            <a:r>
              <a:rPr lang="en" altLang="ja-JP" sz="2800" b="0" dirty="0" err="1">
                <a:solidFill>
                  <a:schemeClr val="accent4">
                    <a:lumMod val="50000"/>
                  </a:schemeClr>
                </a:solidFill>
                <a:effectLst/>
                <a:latin typeface="Century" panose="02040604050505020304" pitchFamily="18" charset="0"/>
                <a:ea typeface="MS PGothic" panose="020B0600070205080204" pitchFamily="34" charset="-128"/>
              </a:rPr>
              <a:t>json.tool</a:t>
            </a:r>
            <a:r>
              <a:rPr lang="en" altLang="ja-JP" sz="2800" b="0" dirty="0">
                <a:solidFill>
                  <a:schemeClr val="accent4">
                    <a:lumMod val="50000"/>
                  </a:schemeClr>
                </a:solidFill>
                <a:effectLst/>
                <a:latin typeface="Century" panose="02040604050505020304" pitchFamily="18" charset="0"/>
                <a:ea typeface="MS PGothic" panose="020B0600070205080204" pitchFamily="34" charset="-128"/>
              </a:rPr>
              <a:t> --no-ensure-ascii |</a:t>
            </a:r>
            <a:br>
              <a:rPr lang="en" altLang="ja-JP" sz="2800" b="0" dirty="0">
                <a:solidFill>
                  <a:schemeClr val="accent4">
                    <a:lumMod val="50000"/>
                  </a:schemeClr>
                </a:solidFill>
                <a:effectLst/>
                <a:latin typeface="Century" panose="02040604050505020304" pitchFamily="18" charset="0"/>
                <a:ea typeface="MS PGothic" panose="020B0600070205080204" pitchFamily="34" charset="-128"/>
              </a:rPr>
            </a:br>
            <a:r>
              <a:rPr lang="en" altLang="ja-JP" sz="2800" b="0" dirty="0">
                <a:solidFill>
                  <a:schemeClr val="accent4">
                    <a:lumMod val="50000"/>
                  </a:schemeClr>
                </a:solidFill>
                <a:effectLst/>
                <a:latin typeface="Century" panose="02040604050505020304" pitchFamily="18" charset="0"/>
                <a:ea typeface="MS PGothic" panose="020B0600070205080204" pitchFamily="34" charset="-128"/>
              </a:rPr>
              <a:t> more</a:t>
            </a: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488B3BC4-57D7-CF50-E3BF-F05373797198}"/>
              </a:ext>
            </a:extLst>
          </p:cNvPr>
          <p:cNvSpPr/>
          <p:nvPr/>
        </p:nvSpPr>
        <p:spPr>
          <a:xfrm>
            <a:off x="563672" y="3932628"/>
            <a:ext cx="8425345" cy="1088823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7965463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559956D-E80F-CB9B-6B1F-1587EF8D2B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763" y="228583"/>
            <a:ext cx="10515600" cy="657763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Patient </a:t>
            </a:r>
            <a:r>
              <a:rPr lang="ja-JP" altLang="en-US"/>
              <a:t>の</a:t>
            </a:r>
            <a:r>
              <a:rPr lang="en-US" altLang="ja-JP" dirty="0"/>
              <a:t>Profile</a:t>
            </a:r>
            <a:r>
              <a:rPr lang="ja-JP" altLang="en-US"/>
              <a:t>の違い</a:t>
            </a:r>
            <a:endParaRPr kumimoji="1" lang="ja-JP" altLang="en-US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DA7E6E8F-748C-BD35-09B9-33BF951790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39" y="3234500"/>
            <a:ext cx="6442107" cy="2509140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FB6E5148-CFA1-E0B5-0755-20B366976C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629" y="1000353"/>
            <a:ext cx="5899371" cy="1532789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2AAC040D-53CA-2325-692C-A236FD9C1C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6043" y="2720697"/>
            <a:ext cx="7364966" cy="4138048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66696CAD-6CC7-5E7F-0848-B5A3FBF273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15746" y="1000353"/>
            <a:ext cx="5027908" cy="1606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24699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C0AF026-4732-DF20-8519-EAB7DED23D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name, telecom, address, gender</a:t>
            </a:r>
            <a:r>
              <a:rPr lang="ja-JP" altLang="en-US"/>
              <a:t>のあるデータを</a:t>
            </a:r>
            <a:r>
              <a:rPr lang="en-US" altLang="ja-JP" dirty="0"/>
              <a:t>Validation</a:t>
            </a:r>
            <a:r>
              <a:rPr lang="ja-JP" altLang="en-US"/>
              <a:t>する場合　</a:t>
            </a:r>
            <a:r>
              <a:rPr lang="en-US" altLang="ja-JP" dirty="0"/>
              <a:t> </a:t>
            </a:r>
            <a:endParaRPr kumimoji="1" lang="ja-JP" altLang="en-US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55BE58B-3968-18F6-0995-9AC34BBB2505}"/>
              </a:ext>
            </a:extLst>
          </p:cNvPr>
          <p:cNvSpPr txBox="1"/>
          <p:nvPr/>
        </p:nvSpPr>
        <p:spPr>
          <a:xfrm>
            <a:off x="240631" y="1828799"/>
            <a:ext cx="11710737" cy="2272353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en" altLang="ja-JP" sz="2400" b="0" dirty="0">
                <a:effectLst/>
                <a:latin typeface="Menlo" panose="020B0609030804020204" pitchFamily="49" charset="0"/>
              </a:rPr>
              <a:t>"meta" : {</a:t>
            </a:r>
          </a:p>
          <a:p>
            <a:pPr>
              <a:lnSpc>
                <a:spcPct val="120000"/>
              </a:lnSpc>
              <a:buNone/>
            </a:pPr>
            <a:r>
              <a:rPr lang="en" altLang="ja-JP" sz="2400" dirty="0">
                <a:latin typeface="Menlo" panose="020B0609030804020204" pitchFamily="49" charset="0"/>
              </a:rPr>
              <a:t>	</a:t>
            </a:r>
            <a:r>
              <a:rPr lang="en" altLang="ja-JP" sz="2400" b="0" dirty="0">
                <a:effectLst/>
                <a:latin typeface="Menlo" panose="020B0609030804020204" pitchFamily="49" charset="0"/>
              </a:rPr>
              <a:t>"profile" : [ </a:t>
            </a:r>
            <a:br>
              <a:rPr lang="en" altLang="ja-JP" sz="2400" b="0" dirty="0">
                <a:effectLst/>
                <a:latin typeface="Menlo" panose="020B0609030804020204" pitchFamily="49" charset="0"/>
              </a:rPr>
            </a:br>
            <a:r>
              <a:rPr lang="en" altLang="ja-JP" sz="2400" b="0" dirty="0">
                <a:effectLst/>
                <a:latin typeface="Menlo" panose="020B0609030804020204" pitchFamily="49" charset="0"/>
              </a:rPr>
              <a:t>"http://</a:t>
            </a:r>
            <a:r>
              <a:rPr lang="en" altLang="ja-JP" sz="2400" b="0" dirty="0" err="1">
                <a:effectLst/>
                <a:latin typeface="Menlo" panose="020B0609030804020204" pitchFamily="49" charset="0"/>
              </a:rPr>
              <a:t>jpfhir.jp</a:t>
            </a:r>
            <a:r>
              <a:rPr lang="en" altLang="ja-JP" sz="2400" b="0" dirty="0">
                <a:effectLst/>
                <a:latin typeface="Menlo" panose="020B0609030804020204" pitchFamily="49" charset="0"/>
              </a:rPr>
              <a:t>/</a:t>
            </a:r>
            <a:r>
              <a:rPr lang="en" altLang="ja-JP" sz="2400" b="0" dirty="0" err="1">
                <a:effectLst/>
                <a:latin typeface="Menlo" panose="020B0609030804020204" pitchFamily="49" charset="0"/>
              </a:rPr>
              <a:t>fhir</a:t>
            </a:r>
            <a:r>
              <a:rPr lang="en" altLang="ja-JP" sz="2400" b="0" dirty="0">
                <a:effectLst/>
                <a:latin typeface="Menlo" panose="020B0609030804020204" pitchFamily="49" charset="0"/>
              </a:rPr>
              <a:t>/</a:t>
            </a:r>
            <a:r>
              <a:rPr lang="en" altLang="ja-JP" sz="2400" b="0" dirty="0" err="1">
                <a:effectLst/>
                <a:latin typeface="Menlo" panose="020B0609030804020204" pitchFamily="49" charset="0"/>
              </a:rPr>
              <a:t>eCS</a:t>
            </a:r>
            <a:r>
              <a:rPr lang="en" altLang="ja-JP" sz="2400" b="0" dirty="0">
                <a:effectLst/>
                <a:latin typeface="Menlo" panose="020B0609030804020204" pitchFamily="49" charset="0"/>
              </a:rPr>
              <a:t>/</a:t>
            </a:r>
            <a:r>
              <a:rPr lang="en" altLang="ja-JP" sz="2400" b="0" dirty="0" err="1">
                <a:effectLst/>
                <a:latin typeface="Menlo" panose="020B0609030804020204" pitchFamily="49" charset="0"/>
              </a:rPr>
              <a:t>StructureDefinition</a:t>
            </a:r>
            <a:r>
              <a:rPr lang="en" altLang="ja-JP" sz="2400" b="0" dirty="0">
                <a:effectLst/>
                <a:latin typeface="Menlo" panose="020B0609030804020204" pitchFamily="49" charset="0"/>
              </a:rPr>
              <a:t>/</a:t>
            </a:r>
            <a:r>
              <a:rPr lang="en" altLang="ja-JP" sz="2400" b="0" dirty="0" err="1">
                <a:effectLst/>
                <a:latin typeface="Menlo" panose="020B0609030804020204" pitchFamily="49" charset="0"/>
              </a:rPr>
              <a:t>JP_Patient_eCS</a:t>
            </a:r>
            <a:r>
              <a:rPr lang="en" altLang="ja-JP" sz="2400" b="0" dirty="0">
                <a:effectLst/>
                <a:latin typeface="Menlo" panose="020B0609030804020204" pitchFamily="49" charset="0"/>
              </a:rPr>
              <a:t>"]</a:t>
            </a:r>
          </a:p>
          <a:p>
            <a:pPr>
              <a:lnSpc>
                <a:spcPct val="120000"/>
              </a:lnSpc>
            </a:pPr>
            <a:r>
              <a:rPr lang="en" altLang="ja-JP" sz="2400" b="0" dirty="0">
                <a:effectLst/>
                <a:latin typeface="Menlo" panose="020B0609030804020204" pitchFamily="49" charset="0"/>
              </a:rPr>
              <a:t>},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00128909-330F-B28E-1B0A-EAFB1FE8BE3A}"/>
              </a:ext>
            </a:extLst>
          </p:cNvPr>
          <p:cNvSpPr txBox="1"/>
          <p:nvPr/>
        </p:nvSpPr>
        <p:spPr>
          <a:xfrm>
            <a:off x="240631" y="4528021"/>
            <a:ext cx="11710737" cy="1829155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en" altLang="ja-JP" sz="2400" b="0" dirty="0">
                <a:effectLst/>
                <a:latin typeface="Menlo" panose="020B0609030804020204" pitchFamily="49" charset="0"/>
              </a:rPr>
              <a:t>"meta" : {</a:t>
            </a:r>
          </a:p>
          <a:p>
            <a:pPr>
              <a:lnSpc>
                <a:spcPct val="120000"/>
              </a:lnSpc>
              <a:buNone/>
            </a:pPr>
            <a:r>
              <a:rPr lang="en" altLang="ja-JP" sz="2400" dirty="0">
                <a:latin typeface="Menlo" panose="020B0609030804020204" pitchFamily="49" charset="0"/>
              </a:rPr>
              <a:t>	</a:t>
            </a:r>
            <a:r>
              <a:rPr lang="en" altLang="ja-JP" sz="2400" b="0" dirty="0">
                <a:effectLst/>
                <a:latin typeface="Menlo" panose="020B0609030804020204" pitchFamily="49" charset="0"/>
              </a:rPr>
              <a:t>"profile" : [ </a:t>
            </a:r>
            <a:br>
              <a:rPr lang="en" altLang="ja-JP" sz="2400" b="0" dirty="0">
                <a:effectLst/>
                <a:latin typeface="Menlo" panose="020B0609030804020204" pitchFamily="49" charset="0"/>
              </a:rPr>
            </a:br>
            <a:r>
              <a:rPr lang="en" altLang="ja-JP" sz="2400" b="0" dirty="0">
                <a:effectLst/>
                <a:latin typeface="Menlo" panose="020B0609030804020204" pitchFamily="49" charset="0"/>
              </a:rPr>
              <a:t>"http://</a:t>
            </a:r>
            <a:r>
              <a:rPr lang="en" altLang="ja-JP" sz="2400" b="0" dirty="0" err="1">
                <a:effectLst/>
                <a:latin typeface="Menlo" panose="020B0609030804020204" pitchFamily="49" charset="0"/>
              </a:rPr>
              <a:t>jpfhir.jp</a:t>
            </a:r>
            <a:r>
              <a:rPr lang="en" altLang="ja-JP" sz="2400" b="0" dirty="0">
                <a:effectLst/>
                <a:latin typeface="Menlo" panose="020B0609030804020204" pitchFamily="49" charset="0"/>
              </a:rPr>
              <a:t>/</a:t>
            </a:r>
            <a:r>
              <a:rPr lang="en" altLang="ja-JP" sz="2400" b="0" dirty="0" err="1">
                <a:effectLst/>
                <a:latin typeface="Menlo" panose="020B0609030804020204" pitchFamily="49" charset="0"/>
              </a:rPr>
              <a:t>fhir</a:t>
            </a:r>
            <a:r>
              <a:rPr lang="en" altLang="ja-JP" sz="2400" b="0" dirty="0">
                <a:effectLst/>
                <a:latin typeface="Menlo" panose="020B0609030804020204" pitchFamily="49" charset="0"/>
              </a:rPr>
              <a:t>/</a:t>
            </a:r>
            <a:r>
              <a:rPr lang="en" altLang="ja-JP" sz="2400" b="0" dirty="0" err="1">
                <a:effectLst/>
                <a:latin typeface="Menlo" panose="020B0609030804020204" pitchFamily="49" charset="0"/>
              </a:rPr>
              <a:t>eCS</a:t>
            </a:r>
            <a:r>
              <a:rPr lang="en" altLang="ja-JP" sz="2400" b="0" dirty="0">
                <a:effectLst/>
                <a:latin typeface="Menlo" panose="020B0609030804020204" pitchFamily="49" charset="0"/>
              </a:rPr>
              <a:t>/</a:t>
            </a:r>
            <a:r>
              <a:rPr lang="en" altLang="ja-JP" sz="2400" b="0" dirty="0" err="1">
                <a:effectLst/>
                <a:latin typeface="Menlo" panose="020B0609030804020204" pitchFamily="49" charset="0"/>
              </a:rPr>
              <a:t>StructureDefinition</a:t>
            </a:r>
            <a:r>
              <a:rPr lang="en" altLang="ja-JP" sz="2400" b="0" dirty="0">
                <a:effectLst/>
                <a:latin typeface="Menlo" panose="020B0609030804020204" pitchFamily="49" charset="0"/>
              </a:rPr>
              <a:t>/</a:t>
            </a:r>
            <a:r>
              <a:rPr lang="en" altLang="ja-JP" sz="2400" b="0" dirty="0" err="1">
                <a:effectLst/>
                <a:latin typeface="Menlo" panose="020B0609030804020204" pitchFamily="49" charset="0"/>
              </a:rPr>
              <a:t>JP_Patient</a:t>
            </a:r>
            <a:r>
              <a:rPr lang="en" altLang="ja-JP" sz="2400" b="0" dirty="0">
                <a:effectLst/>
                <a:latin typeface="Menlo" panose="020B0609030804020204" pitchFamily="49" charset="0"/>
              </a:rPr>
              <a:t>"]</a:t>
            </a:r>
          </a:p>
          <a:p>
            <a:pPr>
              <a:lnSpc>
                <a:spcPct val="120000"/>
              </a:lnSpc>
            </a:pPr>
            <a:r>
              <a:rPr lang="en" altLang="ja-JP" sz="2400" b="0" dirty="0">
                <a:effectLst/>
                <a:latin typeface="Menlo" panose="020B0609030804020204" pitchFamily="49" charset="0"/>
              </a:rPr>
              <a:t>},</a:t>
            </a:r>
          </a:p>
        </p:txBody>
      </p:sp>
    </p:spTree>
    <p:extLst>
      <p:ext uri="{BB962C8B-B14F-4D97-AF65-F5344CB8AC3E}">
        <p14:creationId xmlns:p14="http://schemas.microsoft.com/office/powerpoint/2010/main" val="189631606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88387D0-BE47-D221-53F7-7AF5A29F28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3673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" altLang="ja-JP" dirty="0" err="1">
                <a:latin typeface="Menlo" panose="020B0609030804020204" pitchFamily="49" charset="0"/>
              </a:rPr>
              <a:t>JP_Patient_eCS</a:t>
            </a:r>
            <a:r>
              <a:rPr lang="ja-JP" altLang="en-US">
                <a:latin typeface="Menlo" panose="020B0609030804020204" pitchFamily="49" charset="0"/>
              </a:rPr>
              <a:t>を含む電子カルテ情報共有サービスの</a:t>
            </a:r>
            <a:r>
              <a:rPr lang="en-US" altLang="ja-JP" dirty="0">
                <a:latin typeface="Menlo" panose="020B0609030804020204" pitchFamily="49" charset="0"/>
              </a:rPr>
              <a:t>Profile</a:t>
            </a:r>
            <a:r>
              <a:rPr lang="ja-JP" altLang="en-US">
                <a:latin typeface="Menlo" panose="020B0609030804020204" pitchFamily="49" charset="0"/>
              </a:rPr>
              <a:t>　</a:t>
            </a:r>
            <a:r>
              <a:rPr lang="en-US" altLang="ja-JP" dirty="0">
                <a:latin typeface="Menlo" panose="020B0609030804020204" pitchFamily="49" charset="0"/>
              </a:rPr>
              <a:t>Package</a:t>
            </a:r>
            <a:r>
              <a:rPr lang="ja-JP" altLang="en-US">
                <a:latin typeface="Menlo" panose="020B0609030804020204" pitchFamily="49" charset="0"/>
              </a:rPr>
              <a:t>を指定</a:t>
            </a:r>
            <a:endParaRPr kumimoji="1" lang="ja-JP" altLang="en-US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E99269B-969D-5F93-4878-8AC525D67CB2}"/>
              </a:ext>
            </a:extLst>
          </p:cNvPr>
          <p:cNvSpPr txBox="1"/>
          <p:nvPr/>
        </p:nvSpPr>
        <p:spPr>
          <a:xfrm>
            <a:off x="393032" y="1690688"/>
            <a:ext cx="11405936" cy="48636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en" altLang="ja-JP" sz="2000" b="0" dirty="0">
                <a:effectLst/>
                <a:latin typeface="Menlo" panose="020B0609030804020204" pitchFamily="49" charset="0"/>
              </a:rPr>
              <a:t>$TARGET</a:t>
            </a:r>
            <a:r>
              <a:rPr lang="en" altLang="ja-JP" sz="2000" b="0" dirty="0">
                <a:solidFill>
                  <a:srgbClr val="CE9178"/>
                </a:solidFill>
                <a:effectLst/>
                <a:latin typeface="Menlo" panose="020B0609030804020204" pitchFamily="49" charset="0"/>
              </a:rPr>
              <a:t>=</a:t>
            </a:r>
            <a:r>
              <a:rPr lang="en" altLang="ja-JP" sz="2000" b="0" dirty="0" err="1">
                <a:solidFill>
                  <a:srgbClr val="CE9178"/>
                </a:solidFill>
                <a:effectLst/>
                <a:latin typeface="Menlo" panose="020B0609030804020204" pitchFamily="49" charset="0"/>
              </a:rPr>
              <a:t>sampleData</a:t>
            </a:r>
            <a:r>
              <a:rPr lang="en" altLang="ja-JP" sz="2000" b="0" dirty="0">
                <a:solidFill>
                  <a:srgbClr val="CE9178"/>
                </a:solidFill>
                <a:effectLst/>
                <a:latin typeface="Menlo" panose="020B0609030804020204" pitchFamily="49" charset="0"/>
              </a:rPr>
              <a:t>/Patient/Patient-Example-JP-Patient-</a:t>
            </a:r>
            <a:r>
              <a:rPr lang="en" altLang="ja-JP" sz="2000" b="0" dirty="0" err="1">
                <a:solidFill>
                  <a:srgbClr val="CE9178"/>
                </a:solidFill>
                <a:effectLst/>
                <a:latin typeface="Menlo" panose="020B0609030804020204" pitchFamily="49" charset="0"/>
              </a:rPr>
              <a:t>eCS_noname.json</a:t>
            </a:r>
            <a:endParaRPr lang="en" altLang="ja-JP" sz="2000" b="0" dirty="0">
              <a:solidFill>
                <a:srgbClr val="CCCCCC"/>
              </a:solidFill>
              <a:effectLst/>
              <a:latin typeface="Menlo" panose="020B0609030804020204" pitchFamily="49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" altLang="ja-JP" sz="2000" b="0" dirty="0">
                <a:effectLst/>
                <a:latin typeface="Menlo" panose="020B0609030804020204" pitchFamily="49" charset="0"/>
              </a:rPr>
              <a:t>java</a:t>
            </a:r>
            <a:r>
              <a:rPr lang="en" altLang="ja-JP" sz="2000" b="0" dirty="0">
                <a:solidFill>
                  <a:srgbClr val="CE9178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000" b="0" dirty="0">
                <a:solidFill>
                  <a:srgbClr val="569CD6"/>
                </a:solidFill>
                <a:effectLst/>
                <a:latin typeface="Menlo" panose="020B0609030804020204" pitchFamily="49" charset="0"/>
              </a:rPr>
              <a:t>-jar</a:t>
            </a:r>
            <a:r>
              <a:rPr lang="en" altLang="ja-JP" sz="2000" b="0" dirty="0">
                <a:solidFill>
                  <a:srgbClr val="CE9178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000" b="0" dirty="0" err="1">
                <a:solidFill>
                  <a:srgbClr val="CE9178"/>
                </a:solidFill>
                <a:effectLst/>
                <a:latin typeface="Menlo" panose="020B0609030804020204" pitchFamily="49" charset="0"/>
              </a:rPr>
              <a:t>validator_cli.jar</a:t>
            </a:r>
            <a:r>
              <a:rPr lang="en" altLang="ja-JP" sz="2000" b="0" dirty="0">
                <a:solidFill>
                  <a:srgbClr val="CE9178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" altLang="ja-JP" sz="2000" b="0" dirty="0">
                <a:solidFill>
                  <a:srgbClr val="D7BA7D"/>
                </a:solidFill>
                <a:effectLst/>
                <a:latin typeface="Menlo" panose="020B0609030804020204" pitchFamily="49" charset="0"/>
              </a:rPr>
              <a:t>\</a:t>
            </a:r>
            <a:endParaRPr lang="en" altLang="ja-JP" sz="2000" b="0" dirty="0">
              <a:solidFill>
                <a:srgbClr val="CCCCCC"/>
              </a:solidFill>
              <a:effectLst/>
              <a:latin typeface="Menlo" panose="020B0609030804020204" pitchFamily="49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" altLang="ja-JP" sz="2000" b="0" dirty="0">
                <a:solidFill>
                  <a:srgbClr val="9CDCFE"/>
                </a:solidFill>
                <a:effectLst/>
                <a:latin typeface="Menlo" panose="020B0609030804020204" pitchFamily="49" charset="0"/>
              </a:rPr>
              <a:t>$</a:t>
            </a:r>
            <a:r>
              <a:rPr lang="en" altLang="ja-JP" sz="2000" b="0" dirty="0">
                <a:effectLst/>
                <a:latin typeface="Menlo" panose="020B0609030804020204" pitchFamily="49" charset="0"/>
              </a:rPr>
              <a:t>TARGET \</a:t>
            </a:r>
          </a:p>
          <a:p>
            <a:pPr>
              <a:lnSpc>
                <a:spcPct val="120000"/>
              </a:lnSpc>
              <a:buNone/>
            </a:pPr>
            <a:r>
              <a:rPr lang="en" altLang="ja-JP" sz="2000" b="0" dirty="0">
                <a:effectLst/>
                <a:latin typeface="Menlo" panose="020B0609030804020204" pitchFamily="49" charset="0"/>
              </a:rPr>
              <a:t>-version 4.0.1 \</a:t>
            </a:r>
          </a:p>
          <a:p>
            <a:pPr>
              <a:lnSpc>
                <a:spcPct val="120000"/>
              </a:lnSpc>
              <a:buNone/>
            </a:pPr>
            <a:r>
              <a:rPr lang="en" altLang="ja-JP" sz="2000" b="0" dirty="0">
                <a:effectLst/>
                <a:latin typeface="Menlo" panose="020B0609030804020204" pitchFamily="49" charset="0"/>
              </a:rPr>
              <a:t>-language ja \</a:t>
            </a:r>
          </a:p>
          <a:p>
            <a:pPr>
              <a:lnSpc>
                <a:spcPct val="120000"/>
              </a:lnSpc>
              <a:buNone/>
            </a:pPr>
            <a:r>
              <a:rPr lang="en" altLang="ja-JP" sz="2000" b="0" dirty="0">
                <a:effectLst/>
                <a:latin typeface="Menlo" panose="020B0609030804020204" pitchFamily="49" charset="0"/>
              </a:rPr>
              <a:t>-want-invariants-in-messages \</a:t>
            </a:r>
          </a:p>
          <a:p>
            <a:pPr>
              <a:lnSpc>
                <a:spcPct val="120000"/>
              </a:lnSpc>
              <a:buNone/>
            </a:pPr>
            <a:r>
              <a:rPr lang="en" altLang="ja-JP" sz="2000" b="0" dirty="0">
                <a:effectLst/>
                <a:latin typeface="Menlo" panose="020B0609030804020204" pitchFamily="49" charset="0"/>
              </a:rPr>
              <a:t>-no-extensible-binding-warnings \</a:t>
            </a:r>
          </a:p>
          <a:p>
            <a:pPr>
              <a:lnSpc>
                <a:spcPct val="120000"/>
              </a:lnSpc>
              <a:buNone/>
            </a:pPr>
            <a:r>
              <a:rPr lang="en" altLang="ja-JP" sz="2000" b="0" dirty="0">
                <a:effectLst/>
                <a:latin typeface="Menlo" panose="020B0609030804020204" pitchFamily="49" charset="0"/>
              </a:rPr>
              <a:t>-display-issues-are-warnings \</a:t>
            </a:r>
          </a:p>
          <a:p>
            <a:pPr>
              <a:lnSpc>
                <a:spcPct val="120000"/>
              </a:lnSpc>
              <a:buNone/>
            </a:pPr>
            <a:r>
              <a:rPr lang="en" altLang="ja-JP" sz="2000" b="0" dirty="0">
                <a:effectLst/>
                <a:latin typeface="Menlo" panose="020B0609030804020204" pitchFamily="49" charset="0"/>
              </a:rPr>
              <a:t>-level warnings \</a:t>
            </a:r>
          </a:p>
          <a:p>
            <a:pPr>
              <a:lnSpc>
                <a:spcPct val="120000"/>
              </a:lnSpc>
              <a:buNone/>
            </a:pPr>
            <a:r>
              <a:rPr lang="en" altLang="ja-JP" sz="2000" b="0" dirty="0">
                <a:effectLst/>
                <a:latin typeface="Menlo" panose="020B0609030804020204" pitchFamily="49" charset="0"/>
              </a:rPr>
              <a:t>-best-practice ignore \</a:t>
            </a:r>
          </a:p>
          <a:p>
            <a:pPr>
              <a:lnSpc>
                <a:spcPct val="120000"/>
              </a:lnSpc>
              <a:buNone/>
            </a:pPr>
            <a:r>
              <a:rPr lang="en" altLang="ja-JP" sz="2000" b="0" dirty="0">
                <a:effectLst/>
                <a:latin typeface="Menlo" panose="020B0609030804020204" pitchFamily="49" charset="0"/>
              </a:rPr>
              <a:t>-</a:t>
            </a:r>
            <a:r>
              <a:rPr lang="en" altLang="ja-JP" sz="2000" b="0" dirty="0" err="1">
                <a:effectLst/>
                <a:latin typeface="Menlo" panose="020B0609030804020204" pitchFamily="49" charset="0"/>
              </a:rPr>
              <a:t>ig</a:t>
            </a:r>
            <a:r>
              <a:rPr lang="en" altLang="ja-JP" sz="2000" b="0" dirty="0">
                <a:effectLst/>
                <a:latin typeface="Menlo" panose="020B0609030804020204" pitchFamily="49" charset="0"/>
              </a:rPr>
              <a:t> pkg/jp-core.r4-1.1.2-clins.tgz \</a:t>
            </a:r>
          </a:p>
          <a:p>
            <a:pPr>
              <a:lnSpc>
                <a:spcPct val="120000"/>
              </a:lnSpc>
              <a:buNone/>
            </a:pPr>
            <a:r>
              <a:rPr lang="en" altLang="ja-JP" sz="2000" b="0" dirty="0">
                <a:effectLst/>
                <a:latin typeface="Menlo" panose="020B0609030804020204" pitchFamily="49" charset="0"/>
              </a:rPr>
              <a:t>-</a:t>
            </a:r>
            <a:r>
              <a:rPr lang="en" altLang="ja-JP" sz="2000" b="0" dirty="0" err="1">
                <a:effectLst/>
                <a:latin typeface="Menlo" panose="020B0609030804020204" pitchFamily="49" charset="0"/>
              </a:rPr>
              <a:t>ig</a:t>
            </a:r>
            <a:r>
              <a:rPr lang="en" altLang="ja-JP" sz="2000" b="0" dirty="0">
                <a:effectLst/>
                <a:latin typeface="Menlo" panose="020B0609030804020204" pitchFamily="49" charset="0"/>
              </a:rPr>
              <a:t> pkg/jpfhir-terminology.r4-1.4.0.tgz \</a:t>
            </a:r>
          </a:p>
          <a:p>
            <a:pPr>
              <a:lnSpc>
                <a:spcPct val="120000"/>
              </a:lnSpc>
            </a:pPr>
            <a:r>
              <a:rPr lang="en" altLang="ja-JP" sz="2000" b="0" dirty="0">
                <a:solidFill>
                  <a:srgbClr val="C00000"/>
                </a:solidFill>
                <a:effectLst/>
                <a:latin typeface="Menlo" panose="020B0609030804020204" pitchFamily="49" charset="0"/>
              </a:rPr>
              <a:t>-</a:t>
            </a:r>
            <a:r>
              <a:rPr lang="en" altLang="ja-JP" sz="2000" b="0" dirty="0" err="1">
                <a:solidFill>
                  <a:srgbClr val="C00000"/>
                </a:solidFill>
                <a:effectLst/>
                <a:latin typeface="Menlo" panose="020B0609030804020204" pitchFamily="49" charset="0"/>
              </a:rPr>
              <a:t>ig</a:t>
            </a:r>
            <a:r>
              <a:rPr lang="en" altLang="ja-JP" sz="2000" b="0" dirty="0">
                <a:solidFill>
                  <a:srgbClr val="C00000"/>
                </a:solidFill>
                <a:effectLst/>
                <a:latin typeface="Menlo" panose="020B0609030804020204" pitchFamily="49" charset="0"/>
              </a:rPr>
              <a:t> pkg/jp-eCSCLINS.r4-1.10.0.tgz</a:t>
            </a:r>
          </a:p>
        </p:txBody>
      </p:sp>
    </p:spTree>
    <p:extLst>
      <p:ext uri="{BB962C8B-B14F-4D97-AF65-F5344CB8AC3E}">
        <p14:creationId xmlns:p14="http://schemas.microsoft.com/office/powerpoint/2010/main" val="236204068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A8DB59D-1C45-A65A-64D6-396AE5B4CC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結果の例</a:t>
            </a:r>
            <a:endParaRPr kumimoji="1" lang="ja-JP" altLang="en-US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D0E5C648-77EB-FA83-1192-170EDE04DD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342" y="2043897"/>
            <a:ext cx="11737315" cy="374730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342FEC72-451A-898F-5AF9-218000994055}"/>
              </a:ext>
            </a:extLst>
          </p:cNvPr>
          <p:cNvSpPr/>
          <p:nvPr/>
        </p:nvSpPr>
        <p:spPr>
          <a:xfrm>
            <a:off x="227341" y="4535739"/>
            <a:ext cx="11737315" cy="96670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75457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B72707-E921-1905-E676-0ABCD0541E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0123874-A6D7-3BBA-22F2-DAAF8AD4CD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2940" y="204751"/>
            <a:ext cx="10515600" cy="729157"/>
          </a:xfrm>
        </p:spPr>
        <p:txBody>
          <a:bodyPr/>
          <a:lstStyle/>
          <a:p>
            <a:r>
              <a:rPr lang="ja-JP" altLang="en-US"/>
              <a:t>Patient-Example-Patient.json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61E0BF8E-574A-06CF-A9EA-EF911DB9C7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042" y="933908"/>
            <a:ext cx="4666276" cy="2989197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B0311786-D990-DB43-E343-6A200A7028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7993" y="1993893"/>
            <a:ext cx="8884965" cy="4864107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sp>
        <p:nvSpPr>
          <p:cNvPr id="6" name="屈折矢印 5">
            <a:extLst>
              <a:ext uri="{FF2B5EF4-FFF2-40B4-BE49-F238E27FC236}">
                <a16:creationId xmlns:a16="http://schemas.microsoft.com/office/drawing/2014/main" id="{5E37AEFA-2D78-C11D-9976-7125145A7E94}"/>
              </a:ext>
            </a:extLst>
          </p:cNvPr>
          <p:cNvSpPr/>
          <p:nvPr/>
        </p:nvSpPr>
        <p:spPr>
          <a:xfrm rot="10800000" flipH="1">
            <a:off x="5036694" y="1066560"/>
            <a:ext cx="1199213" cy="794680"/>
          </a:xfrm>
          <a:prstGeom prst="bentUp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96596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18792D-C044-A81D-6B6D-9E257318AB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287B953-74F4-D0AE-8855-06E5903D0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2940" y="204751"/>
            <a:ext cx="10515600" cy="729157"/>
          </a:xfrm>
        </p:spPr>
        <p:txBody>
          <a:bodyPr/>
          <a:lstStyle/>
          <a:p>
            <a:r>
              <a:rPr lang="ja-JP" altLang="en-US"/>
              <a:t>Patient-Example-Patient.json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12B36B8F-508A-062B-29B8-74CF168E7C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9667" y="1221570"/>
            <a:ext cx="6992563" cy="5532693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DE2B668D-6B87-035A-321A-B5399E6854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21571"/>
            <a:ext cx="3536080" cy="3155557"/>
          </a:xfrm>
          <a:prstGeom prst="rect">
            <a:avLst/>
          </a:prstGeom>
        </p:spPr>
      </p:pic>
      <p:sp>
        <p:nvSpPr>
          <p:cNvPr id="8" name="右矢印 7">
            <a:extLst>
              <a:ext uri="{FF2B5EF4-FFF2-40B4-BE49-F238E27FC236}">
                <a16:creationId xmlns:a16="http://schemas.microsoft.com/office/drawing/2014/main" id="{4EB05EDA-6C9A-971A-48D8-F5ED831B8158}"/>
              </a:ext>
            </a:extLst>
          </p:cNvPr>
          <p:cNvSpPr/>
          <p:nvPr/>
        </p:nvSpPr>
        <p:spPr>
          <a:xfrm>
            <a:off x="3432747" y="1264285"/>
            <a:ext cx="1416920" cy="39962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2F67F310-0B9E-EB31-AF25-3107A4F47A4D}"/>
              </a:ext>
            </a:extLst>
          </p:cNvPr>
          <p:cNvSpPr/>
          <p:nvPr/>
        </p:nvSpPr>
        <p:spPr>
          <a:xfrm>
            <a:off x="59163" y="1249295"/>
            <a:ext cx="3373584" cy="954259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30081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55B7B7-D8B0-F440-7AE3-31A59DEF83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3806B0E-0650-E854-065F-D05DECE7A3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2940" y="204751"/>
            <a:ext cx="10515600" cy="729157"/>
          </a:xfrm>
        </p:spPr>
        <p:txBody>
          <a:bodyPr/>
          <a:lstStyle/>
          <a:p>
            <a:r>
              <a:rPr lang="ja-JP" altLang="en-US"/>
              <a:t>Patient-Example-Patient.json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D562950E-EF57-87C1-B91A-84DD81F8F6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9667" y="1221570"/>
            <a:ext cx="6992563" cy="5532693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736B6EE8-D38B-FA24-56C7-B621E92A34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21571"/>
            <a:ext cx="3536080" cy="3155557"/>
          </a:xfrm>
          <a:prstGeom prst="rect">
            <a:avLst/>
          </a:prstGeom>
        </p:spPr>
      </p:pic>
      <p:sp>
        <p:nvSpPr>
          <p:cNvPr id="8" name="右矢印 7">
            <a:extLst>
              <a:ext uri="{FF2B5EF4-FFF2-40B4-BE49-F238E27FC236}">
                <a16:creationId xmlns:a16="http://schemas.microsoft.com/office/drawing/2014/main" id="{5F4A58BB-D95D-AB16-DD96-143D7D92CED9}"/>
              </a:ext>
            </a:extLst>
          </p:cNvPr>
          <p:cNvSpPr/>
          <p:nvPr/>
        </p:nvSpPr>
        <p:spPr>
          <a:xfrm>
            <a:off x="3432747" y="1264285"/>
            <a:ext cx="1416920" cy="39962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183A18D4-DC2F-507D-34AC-B33547C93DFC}"/>
              </a:ext>
            </a:extLst>
          </p:cNvPr>
          <p:cNvSpPr/>
          <p:nvPr/>
        </p:nvSpPr>
        <p:spPr>
          <a:xfrm>
            <a:off x="59163" y="1249295"/>
            <a:ext cx="3373584" cy="954259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542301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08B2F4-6E59-3EEB-B90D-10E0D04772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EFA084E-95D7-8B43-182B-709D5119A9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2940" y="204751"/>
            <a:ext cx="10515600" cy="729157"/>
          </a:xfrm>
        </p:spPr>
        <p:txBody>
          <a:bodyPr/>
          <a:lstStyle/>
          <a:p>
            <a:r>
              <a:rPr lang="ja-JP" altLang="en-US"/>
              <a:t>Patient-Example-Patient.json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8EAD4A89-BFB6-9501-BC3C-9DE51277CD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21571"/>
            <a:ext cx="3536080" cy="3155557"/>
          </a:xfrm>
          <a:prstGeom prst="rect">
            <a:avLst/>
          </a:prstGeom>
        </p:spPr>
      </p:pic>
      <p:sp>
        <p:nvSpPr>
          <p:cNvPr id="8" name="右矢印 7">
            <a:extLst>
              <a:ext uri="{FF2B5EF4-FFF2-40B4-BE49-F238E27FC236}">
                <a16:creationId xmlns:a16="http://schemas.microsoft.com/office/drawing/2014/main" id="{CE2A8FD9-26CF-125F-E473-6F3DEEAC32D9}"/>
              </a:ext>
            </a:extLst>
          </p:cNvPr>
          <p:cNvSpPr/>
          <p:nvPr/>
        </p:nvSpPr>
        <p:spPr>
          <a:xfrm>
            <a:off x="3432747" y="1264285"/>
            <a:ext cx="1416920" cy="39962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F1E1D987-C59D-4916-8840-C7B0939F3436}"/>
              </a:ext>
            </a:extLst>
          </p:cNvPr>
          <p:cNvSpPr/>
          <p:nvPr/>
        </p:nvSpPr>
        <p:spPr>
          <a:xfrm>
            <a:off x="59163" y="2178685"/>
            <a:ext cx="3373584" cy="1478915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EE6FFC4D-D5AA-E801-10E0-EC354F5296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9667" y="1098550"/>
            <a:ext cx="7128783" cy="5554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955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658</TotalTime>
  <Words>3040</Words>
  <Application>Microsoft Macintosh PowerPoint</Application>
  <PresentationFormat>ワイド画面</PresentationFormat>
  <Paragraphs>293</Paragraphs>
  <Slides>58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58</vt:i4>
      </vt:variant>
    </vt:vector>
  </HeadingPairs>
  <TitlesOfParts>
    <vt:vector size="65" baseType="lpstr">
      <vt:lpstr>MS PGothic</vt:lpstr>
      <vt:lpstr>游ゴシック</vt:lpstr>
      <vt:lpstr>游ゴシック Light</vt:lpstr>
      <vt:lpstr>Arial</vt:lpstr>
      <vt:lpstr>Century</vt:lpstr>
      <vt:lpstr>Menlo</vt:lpstr>
      <vt:lpstr>Office テーマ</vt:lpstr>
      <vt:lpstr>医療情報学会春季大会チュートリアル4</vt:lpstr>
      <vt:lpstr>プログラム概要</vt:lpstr>
      <vt:lpstr>FHIRサーバの利用とCRUD・Validationの実際</vt:lpstr>
      <vt:lpstr>アウトライン</vt:lpstr>
      <vt:lpstr>サンプルデータの説明　Patientリソース</vt:lpstr>
      <vt:lpstr>Patient-Example-Patient.json</vt:lpstr>
      <vt:lpstr>Patient-Example-Patient.json</vt:lpstr>
      <vt:lpstr>Patient-Example-Patient.json</vt:lpstr>
      <vt:lpstr>Patient-Example-Patient.json</vt:lpstr>
      <vt:lpstr>サンプルデータの説明　Observationリソース</vt:lpstr>
      <vt:lpstr>Observation-Example-Glucose.json</vt:lpstr>
      <vt:lpstr>Observation-Example-Glucose.json</vt:lpstr>
      <vt:lpstr>Observation-Example-Glucose.json</vt:lpstr>
      <vt:lpstr>Observation-Example-Glucose.json</vt:lpstr>
      <vt:lpstr>FHIRサーバの活用</vt:lpstr>
      <vt:lpstr>チュートリアルで使用するFHIRサーバ（FRUCtoS）へのアクセス環境</vt:lpstr>
      <vt:lpstr>チュートリアルでのcurlコマンド利用の基本形</vt:lpstr>
      <vt:lpstr>チュートリアルで用意したunicodeEncode データ前処理プログラム  (Windowsのcurlには必要。MacOSのcurlでは不要（あってもよい）)</vt:lpstr>
      <vt:lpstr>チュートリアルで使用する表示用の後処理プログラム  (Windowsのcurlには必要。MacOSのcurlでは不要（あってもよい）)</vt:lpstr>
      <vt:lpstr>リソースデータのCREATE： PUT [BASEURL]/リソースタイプ</vt:lpstr>
      <vt:lpstr>CREATEのレスポンス例 </vt:lpstr>
      <vt:lpstr>CREATEのレスポンス例 </vt:lpstr>
      <vt:lpstr>同じCREATEをもう一度実行してみると</vt:lpstr>
      <vt:lpstr>データの一部をわざと誤修正してからCERATEしてみる</vt:lpstr>
      <vt:lpstr>FHIRサーバFRUCtoSではCREATE/UPDATE時にValidationを実施できる</vt:lpstr>
      <vt:lpstr>リソースデータのGET：FHIRサーバの指定リソース対応を全件サーチ GET  [BASEURL]/リソースタイプ  </vt:lpstr>
      <vt:lpstr>GETのレスポンス </vt:lpstr>
      <vt:lpstr>リソースデータのGET： 姓が山本のリソースを検索する GET [BASEURL]/Patient?name=山本 </vt:lpstr>
      <vt:lpstr>GET [BASEURL]/Patient?name=山本 をcurlで送信する。</vt:lpstr>
      <vt:lpstr>GETのレスポンス 山本姓2名がヒット </vt:lpstr>
      <vt:lpstr>GET [BASEURL]/Patient?family=山本&amp;given=一郎 をcurlで送信する。</vt:lpstr>
      <vt:lpstr>GETのレスポンス 山本一郎　1名がヒット </vt:lpstr>
      <vt:lpstr>リソースデータのUPDATE： PUT  [BASEURL]/リソースタイプ/リソースID</vt:lpstr>
      <vt:lpstr>リソースデータのUPDATE： PUT  [BASEURL]/リソースタイプ/リソースID</vt:lpstr>
      <vt:lpstr>PUTのレスポンス 指定したリソースIDのデータが更新され、version要素が自動インクリメントされて登録される。</vt:lpstr>
      <vt:lpstr>リソースデータのversionを指定して検索： [BASEURL]/リソースタイプ/リソースID/_history/バージョン番号</vt:lpstr>
      <vt:lpstr>リソースデータのDELETE： [BASEURL]/リソースタイプ/リソースID</vt:lpstr>
      <vt:lpstr>DELETEのレスポンス </vt:lpstr>
      <vt:lpstr>削除済みのリソースデータのGET： GET [BASEURL]/リソースタイプ/リソースID</vt:lpstr>
      <vt:lpstr>DELETEしたリソースのGETのレスポンス </vt:lpstr>
      <vt:lpstr>削除済みのリソースデータの全ヒストリーデータのGET： GET [BASEURL]/リソースタイプ/リソースID/_history</vt:lpstr>
      <vt:lpstr>DELETEしたリソースのGETのレスポンス </vt:lpstr>
      <vt:lpstr>FHIRサーバによるCRUDの実際をみてきました。</vt:lpstr>
      <vt:lpstr>ここからはリソースデータの Validationについて概観しましょう。</vt:lpstr>
      <vt:lpstr>FHIR Validationとは？</vt:lpstr>
      <vt:lpstr>リソースデータのValidation</vt:lpstr>
      <vt:lpstr>Let's vallidate a resource data</vt:lpstr>
      <vt:lpstr>公式Validatorを使う例　</vt:lpstr>
      <vt:lpstr>対象リソース例のmeta要素</vt:lpstr>
      <vt:lpstr>実行結果例</vt:lpstr>
      <vt:lpstr>続き</vt:lpstr>
      <vt:lpstr>FHIRサーバFRUCtoSでValidaitonするには</vt:lpstr>
      <vt:lpstr>パッケージを導入しValidation時に適用させる設定</vt:lpstr>
      <vt:lpstr>FHIRサーバにリソースデータをValidationさせる方法 operator $validateを使用する</vt:lpstr>
      <vt:lpstr>Patient のProfileの違い</vt:lpstr>
      <vt:lpstr>name, telecom, address, genderのあるデータをValidationする場合　 </vt:lpstr>
      <vt:lpstr>JP_Patient_eCSを含む電子カルテ情報共有サービスのProfile　Packageを指定</vt:lpstr>
      <vt:lpstr>結果の例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和彦 大江</dc:creator>
  <cp:lastModifiedBy>和彦 大江</cp:lastModifiedBy>
  <cp:revision>53</cp:revision>
  <cp:lastPrinted>2025-07-02T23:10:29Z</cp:lastPrinted>
  <dcterms:created xsi:type="dcterms:W3CDTF">2025-06-29T00:09:54Z</dcterms:created>
  <dcterms:modified xsi:type="dcterms:W3CDTF">2025-07-03T03:25:46Z</dcterms:modified>
</cp:coreProperties>
</file>